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2"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161AD-883A-4706-BF74-E1192A2EBB5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392409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161AD-883A-4706-BF74-E1192A2EBB5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97026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161AD-883A-4706-BF74-E1192A2EBB5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208312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161AD-883A-4706-BF74-E1192A2EBB5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40546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161AD-883A-4706-BF74-E1192A2EBB5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129150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161AD-883A-4706-BF74-E1192A2EBB5A}"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41104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161AD-883A-4706-BF74-E1192A2EBB5A}"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247480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C161AD-883A-4706-BF74-E1192A2EBB5A}"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161340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161AD-883A-4706-BF74-E1192A2EBB5A}"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8013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161AD-883A-4706-BF74-E1192A2EBB5A}"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50951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161AD-883A-4706-BF74-E1192A2EBB5A}"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667C2-DCD0-452D-83ED-B96CF9EAF139}" type="slidenum">
              <a:rPr lang="en-US" smtClean="0"/>
              <a:t>‹#›</a:t>
            </a:fld>
            <a:endParaRPr lang="en-US"/>
          </a:p>
        </p:txBody>
      </p:sp>
    </p:spTree>
    <p:extLst>
      <p:ext uri="{BB962C8B-B14F-4D97-AF65-F5344CB8AC3E}">
        <p14:creationId xmlns:p14="http://schemas.microsoft.com/office/powerpoint/2010/main" val="244300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161AD-883A-4706-BF74-E1192A2EBB5A}"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667C2-DCD0-452D-83ED-B96CF9EAF139}" type="slidenum">
              <a:rPr lang="en-US" smtClean="0"/>
              <a:t>‹#›</a:t>
            </a:fld>
            <a:endParaRPr lang="en-US"/>
          </a:p>
        </p:txBody>
      </p:sp>
    </p:spTree>
    <p:extLst>
      <p:ext uri="{BB962C8B-B14F-4D97-AF65-F5344CB8AC3E}">
        <p14:creationId xmlns:p14="http://schemas.microsoft.com/office/powerpoint/2010/main" val="3201836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135"/>
              </a:spcBef>
            </a:pPr>
            <a:r>
              <a:rPr lang="en-US" b="1" spc="20" dirty="0" smtClean="0">
                <a:latin typeface="Arial"/>
                <a:cs typeface="Arial"/>
              </a:rPr>
              <a:t>Surveying –</a:t>
            </a:r>
            <a:r>
              <a:rPr lang="en-US" b="1" spc="-40" dirty="0" smtClean="0">
                <a:latin typeface="Arial"/>
                <a:cs typeface="Arial"/>
              </a:rPr>
              <a:t> </a:t>
            </a:r>
            <a:r>
              <a:rPr lang="en-US" b="1" spc="20" dirty="0" smtClean="0">
                <a:latin typeface="Arial"/>
                <a:cs typeface="Arial"/>
              </a:rPr>
              <a:t>Introduction</a:t>
            </a:r>
            <a:endParaRPr lang="en-US" dirty="0">
              <a:latin typeface="Arial"/>
              <a:cs typeface="Arial"/>
            </a:endParaRPr>
          </a:p>
        </p:txBody>
      </p:sp>
      <p:sp>
        <p:nvSpPr>
          <p:cNvPr id="3" name="Content Placeholder 2"/>
          <p:cNvSpPr>
            <a:spLocks noGrp="1"/>
          </p:cNvSpPr>
          <p:nvPr>
            <p:ph idx="1"/>
          </p:nvPr>
        </p:nvSpPr>
        <p:spPr/>
        <p:txBody>
          <a:bodyPr/>
          <a:lstStyle/>
          <a:p>
            <a:pPr marL="0" indent="0" algn="just">
              <a:lnSpc>
                <a:spcPct val="100000"/>
              </a:lnSpc>
              <a:buNone/>
            </a:pPr>
            <a:r>
              <a:rPr lang="en-US" spc="15" dirty="0" smtClean="0">
                <a:latin typeface="Times New Roman"/>
                <a:cs typeface="Times New Roman"/>
              </a:rPr>
              <a:t>Surveying </a:t>
            </a:r>
            <a:r>
              <a:rPr lang="en-US" spc="25" dirty="0" smtClean="0">
                <a:latin typeface="Times New Roman"/>
                <a:cs typeface="Times New Roman"/>
              </a:rPr>
              <a:t>is </a:t>
            </a:r>
            <a:r>
              <a:rPr lang="en-US" spc="15" dirty="0" smtClean="0">
                <a:latin typeface="Times New Roman"/>
                <a:cs typeface="Times New Roman"/>
              </a:rPr>
              <a:t>the art </a:t>
            </a:r>
            <a:r>
              <a:rPr lang="en-US" spc="20" dirty="0" smtClean="0">
                <a:latin typeface="Times New Roman"/>
                <a:cs typeface="Times New Roman"/>
              </a:rPr>
              <a:t>of </a:t>
            </a:r>
            <a:r>
              <a:rPr lang="en-US" spc="15" dirty="0" smtClean="0">
                <a:latin typeface="Times New Roman"/>
                <a:cs typeface="Times New Roman"/>
              </a:rPr>
              <a:t>determining the relative positions </a:t>
            </a:r>
            <a:r>
              <a:rPr lang="en-US" spc="20" dirty="0" smtClean="0">
                <a:latin typeface="Times New Roman"/>
                <a:cs typeface="Times New Roman"/>
              </a:rPr>
              <a:t>of </a:t>
            </a:r>
            <a:r>
              <a:rPr lang="en-US" spc="15" dirty="0" smtClean="0">
                <a:latin typeface="Times New Roman"/>
                <a:cs typeface="Times New Roman"/>
              </a:rPr>
              <a:t>different objects </a:t>
            </a:r>
            <a:r>
              <a:rPr lang="en-US" spc="5" dirty="0" smtClean="0">
                <a:latin typeface="Times New Roman"/>
                <a:cs typeface="Times New Roman"/>
              </a:rPr>
              <a:t>on </a:t>
            </a:r>
            <a:r>
              <a:rPr lang="en-US" spc="25" dirty="0" smtClean="0">
                <a:latin typeface="Times New Roman"/>
                <a:cs typeface="Times New Roman"/>
              </a:rPr>
              <a:t>the </a:t>
            </a:r>
            <a:r>
              <a:rPr lang="en-US" spc="15" dirty="0" smtClean="0">
                <a:latin typeface="Times New Roman"/>
                <a:cs typeface="Times New Roman"/>
              </a:rPr>
              <a:t>surface </a:t>
            </a:r>
            <a:r>
              <a:rPr lang="en-US" spc="25" dirty="0" smtClean="0">
                <a:latin typeface="Times New Roman"/>
                <a:cs typeface="Times New Roman"/>
              </a:rPr>
              <a:t>and  </a:t>
            </a:r>
            <a:r>
              <a:rPr lang="en-US" spc="15" dirty="0" smtClean="0">
                <a:latin typeface="Times New Roman"/>
                <a:cs typeface="Times New Roman"/>
              </a:rPr>
              <a:t>below </a:t>
            </a:r>
            <a:r>
              <a:rPr lang="en-US" spc="25" dirty="0" smtClean="0">
                <a:latin typeface="Times New Roman"/>
                <a:cs typeface="Times New Roman"/>
              </a:rPr>
              <a:t>the </a:t>
            </a:r>
            <a:r>
              <a:rPr lang="en-US" spc="15" dirty="0" smtClean="0">
                <a:latin typeface="Times New Roman"/>
                <a:cs typeface="Times New Roman"/>
              </a:rPr>
              <a:t>surface </a:t>
            </a:r>
            <a:r>
              <a:rPr lang="en-US" spc="20" dirty="0" smtClean="0">
                <a:latin typeface="Times New Roman"/>
                <a:cs typeface="Times New Roman"/>
              </a:rPr>
              <a:t>of </a:t>
            </a:r>
            <a:r>
              <a:rPr lang="en-US" spc="25" dirty="0" smtClean="0">
                <a:latin typeface="Times New Roman"/>
                <a:cs typeface="Times New Roman"/>
              </a:rPr>
              <a:t>the </a:t>
            </a:r>
            <a:r>
              <a:rPr lang="en-US" spc="15" dirty="0" smtClean="0">
                <a:latin typeface="Times New Roman"/>
                <a:cs typeface="Times New Roman"/>
              </a:rPr>
              <a:t>earth </a:t>
            </a:r>
            <a:r>
              <a:rPr lang="en-US" spc="5" dirty="0" smtClean="0">
                <a:latin typeface="Times New Roman"/>
                <a:cs typeface="Times New Roman"/>
              </a:rPr>
              <a:t>by </a:t>
            </a:r>
            <a:r>
              <a:rPr lang="en-US" spc="15" dirty="0" smtClean="0">
                <a:latin typeface="Times New Roman"/>
                <a:cs typeface="Times New Roman"/>
              </a:rPr>
              <a:t>measuring the </a:t>
            </a:r>
            <a:r>
              <a:rPr lang="en-US" spc="10" dirty="0" smtClean="0">
                <a:latin typeface="Times New Roman"/>
                <a:cs typeface="Times New Roman"/>
              </a:rPr>
              <a:t>horizontal </a:t>
            </a:r>
            <a:r>
              <a:rPr lang="en-US" spc="25" dirty="0" smtClean="0">
                <a:latin typeface="Times New Roman"/>
                <a:cs typeface="Times New Roman"/>
              </a:rPr>
              <a:t>and </a:t>
            </a:r>
            <a:r>
              <a:rPr lang="en-US" spc="15" dirty="0" smtClean="0">
                <a:latin typeface="Times New Roman"/>
                <a:cs typeface="Times New Roman"/>
              </a:rPr>
              <a:t>vertical distances between </a:t>
            </a:r>
            <a:r>
              <a:rPr lang="en-US" spc="20" dirty="0" smtClean="0">
                <a:latin typeface="Times New Roman"/>
                <a:cs typeface="Times New Roman"/>
              </a:rPr>
              <a:t>them  </a:t>
            </a:r>
            <a:r>
              <a:rPr lang="en-US" spc="15" dirty="0" smtClean="0">
                <a:latin typeface="Times New Roman"/>
                <a:cs typeface="Times New Roman"/>
              </a:rPr>
              <a:t>and </a:t>
            </a:r>
            <a:r>
              <a:rPr lang="en-US" spc="25" dirty="0" smtClean="0">
                <a:latin typeface="Times New Roman"/>
                <a:cs typeface="Times New Roman"/>
              </a:rPr>
              <a:t>by </a:t>
            </a:r>
            <a:r>
              <a:rPr lang="en-US" spc="15" dirty="0" smtClean="0">
                <a:latin typeface="Times New Roman"/>
                <a:cs typeface="Times New Roman"/>
              </a:rPr>
              <a:t>preparing a </a:t>
            </a:r>
            <a:r>
              <a:rPr lang="en-US" spc="25" dirty="0" smtClean="0">
                <a:latin typeface="Times New Roman"/>
                <a:cs typeface="Times New Roman"/>
              </a:rPr>
              <a:t>map to any </a:t>
            </a:r>
            <a:r>
              <a:rPr lang="en-US" spc="10" dirty="0" smtClean="0">
                <a:latin typeface="Times New Roman"/>
                <a:cs typeface="Times New Roman"/>
              </a:rPr>
              <a:t>suitable scale. </a:t>
            </a:r>
            <a:r>
              <a:rPr lang="en-US" spc="30" dirty="0" smtClean="0">
                <a:latin typeface="Times New Roman"/>
                <a:cs typeface="Times New Roman"/>
              </a:rPr>
              <a:t>Thus </a:t>
            </a:r>
            <a:r>
              <a:rPr lang="en-US" spc="25" dirty="0" smtClean="0">
                <a:latin typeface="Times New Roman"/>
                <a:cs typeface="Times New Roman"/>
              </a:rPr>
              <a:t>in </a:t>
            </a:r>
            <a:r>
              <a:rPr lang="en-US" spc="10" dirty="0" smtClean="0">
                <a:latin typeface="Times New Roman"/>
                <a:cs typeface="Times New Roman"/>
              </a:rPr>
              <a:t>discipline, </a:t>
            </a:r>
            <a:r>
              <a:rPr lang="en-US" spc="15" dirty="0" smtClean="0">
                <a:latin typeface="Times New Roman"/>
                <a:cs typeface="Times New Roman"/>
              </a:rPr>
              <a:t>the </a:t>
            </a:r>
            <a:r>
              <a:rPr lang="en-US" spc="20" dirty="0" smtClean="0">
                <a:latin typeface="Times New Roman"/>
                <a:cs typeface="Times New Roman"/>
              </a:rPr>
              <a:t>measurements </a:t>
            </a:r>
            <a:r>
              <a:rPr lang="en-US" spc="30" dirty="0" smtClean="0">
                <a:latin typeface="Times New Roman"/>
                <a:cs typeface="Times New Roman"/>
              </a:rPr>
              <a:t>are </a:t>
            </a:r>
            <a:r>
              <a:rPr lang="en-US" spc="20" dirty="0" smtClean="0">
                <a:latin typeface="Times New Roman"/>
                <a:cs typeface="Times New Roman"/>
              </a:rPr>
              <a:t>taken </a:t>
            </a:r>
            <a:r>
              <a:rPr lang="en-US" spc="25" dirty="0" smtClean="0">
                <a:latin typeface="Times New Roman"/>
                <a:cs typeface="Times New Roman"/>
              </a:rPr>
              <a:t>in  </a:t>
            </a:r>
            <a:r>
              <a:rPr lang="en-US" spc="15" dirty="0" smtClean="0">
                <a:latin typeface="Times New Roman"/>
                <a:cs typeface="Times New Roman"/>
              </a:rPr>
              <a:t>the </a:t>
            </a:r>
            <a:r>
              <a:rPr lang="en-US" spc="10" dirty="0" smtClean="0">
                <a:latin typeface="Times New Roman"/>
                <a:cs typeface="Times New Roman"/>
              </a:rPr>
              <a:t>horizontal </a:t>
            </a:r>
            <a:r>
              <a:rPr lang="en-US" spc="20" dirty="0" smtClean="0">
                <a:latin typeface="Times New Roman"/>
                <a:cs typeface="Times New Roman"/>
              </a:rPr>
              <a:t>plane</a:t>
            </a:r>
            <a:r>
              <a:rPr lang="en-US" spc="-20" dirty="0" smtClean="0">
                <a:latin typeface="Times New Roman"/>
                <a:cs typeface="Times New Roman"/>
              </a:rPr>
              <a:t> </a:t>
            </a:r>
            <a:r>
              <a:rPr lang="en-US" spc="20" dirty="0" smtClean="0">
                <a:latin typeface="Times New Roman"/>
                <a:cs typeface="Times New Roman"/>
              </a:rPr>
              <a:t>alone.</a:t>
            </a:r>
            <a:endParaRPr lang="en-US" dirty="0" smtClean="0">
              <a:latin typeface="Times New Roman"/>
              <a:cs typeface="Times New Roman"/>
            </a:endParaRPr>
          </a:p>
          <a:p>
            <a:endParaRPr lang="en-US" dirty="0"/>
          </a:p>
        </p:txBody>
      </p:sp>
    </p:spTree>
    <p:extLst>
      <p:ext uri="{BB962C8B-B14F-4D97-AF65-F5344CB8AC3E}">
        <p14:creationId xmlns:p14="http://schemas.microsoft.com/office/powerpoint/2010/main" val="221491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549"/>
            <a:ext cx="10515600" cy="5597414"/>
          </a:xfrm>
        </p:spPr>
        <p:txBody>
          <a:bodyPr>
            <a:normAutofit fontScale="85000" lnSpcReduction="20000"/>
          </a:bodyPr>
          <a:lstStyle/>
          <a:p>
            <a:pPr marL="99060" indent="-86995">
              <a:lnSpc>
                <a:spcPct val="100000"/>
              </a:lnSpc>
              <a:spcBef>
                <a:spcPts val="135"/>
              </a:spcBef>
              <a:buFont typeface="Times New Roman"/>
              <a:buChar char="•"/>
              <a:tabLst>
                <a:tab pos="99695" algn="l"/>
              </a:tabLst>
            </a:pPr>
            <a:r>
              <a:rPr lang="en-US" b="1" spc="15" dirty="0" smtClean="0">
                <a:latin typeface="Times New Roman"/>
                <a:cs typeface="Times New Roman"/>
              </a:rPr>
              <a:t>Engineering </a:t>
            </a:r>
            <a:r>
              <a:rPr lang="en-US" b="1" spc="25" dirty="0" smtClean="0">
                <a:latin typeface="Times New Roman"/>
                <a:cs typeface="Times New Roman"/>
              </a:rPr>
              <a:t>survey</a:t>
            </a:r>
            <a:r>
              <a:rPr lang="en-US" b="1" spc="-25"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0" marR="12065" indent="0" algn="just">
              <a:lnSpc>
                <a:spcPct val="101699"/>
              </a:lnSpc>
              <a:spcBef>
                <a:spcPts val="1155"/>
              </a:spcBef>
              <a:buNone/>
            </a:pPr>
            <a:r>
              <a:rPr lang="en-US" spc="30" dirty="0" smtClean="0">
                <a:latin typeface="Times New Roman"/>
                <a:cs typeface="Times New Roman"/>
              </a:rPr>
              <a:t>To </a:t>
            </a:r>
            <a:r>
              <a:rPr lang="en-US" spc="10" dirty="0" smtClean="0">
                <a:latin typeface="Times New Roman"/>
                <a:cs typeface="Times New Roman"/>
              </a:rPr>
              <a:t>collect </a:t>
            </a:r>
            <a:r>
              <a:rPr lang="en-US" spc="15" dirty="0" smtClean="0">
                <a:latin typeface="Times New Roman"/>
                <a:cs typeface="Times New Roman"/>
              </a:rPr>
              <a:t>requisite </a:t>
            </a:r>
            <a:r>
              <a:rPr lang="en-US" spc="10" dirty="0" smtClean="0">
                <a:latin typeface="Times New Roman"/>
                <a:cs typeface="Times New Roman"/>
              </a:rPr>
              <a:t>data </a:t>
            </a:r>
            <a:r>
              <a:rPr lang="en-US" spc="5" dirty="0" smtClean="0">
                <a:latin typeface="Times New Roman"/>
                <a:cs typeface="Times New Roman"/>
              </a:rPr>
              <a:t>for </a:t>
            </a:r>
            <a:r>
              <a:rPr lang="en-US" spc="15" dirty="0" smtClean="0">
                <a:latin typeface="Times New Roman"/>
                <a:cs typeface="Times New Roman"/>
              </a:rPr>
              <a:t>planning, </a:t>
            </a:r>
            <a:r>
              <a:rPr lang="en-US" spc="20" dirty="0" smtClean="0">
                <a:latin typeface="Times New Roman"/>
                <a:cs typeface="Times New Roman"/>
              </a:rPr>
              <a:t>design </a:t>
            </a:r>
            <a:r>
              <a:rPr lang="en-US" spc="25" dirty="0" smtClean="0">
                <a:latin typeface="Times New Roman"/>
                <a:cs typeface="Times New Roman"/>
              </a:rPr>
              <a:t>and </a:t>
            </a:r>
            <a:r>
              <a:rPr lang="en-US" spc="15" dirty="0" smtClean="0">
                <a:latin typeface="Times New Roman"/>
                <a:cs typeface="Times New Roman"/>
              </a:rPr>
              <a:t>execution </a:t>
            </a:r>
            <a:r>
              <a:rPr lang="en-US" spc="20" dirty="0" smtClean="0">
                <a:latin typeface="Times New Roman"/>
                <a:cs typeface="Times New Roman"/>
              </a:rPr>
              <a:t>of </a:t>
            </a:r>
            <a:r>
              <a:rPr lang="en-US" spc="15" dirty="0" smtClean="0">
                <a:latin typeface="Times New Roman"/>
                <a:cs typeface="Times New Roman"/>
              </a:rPr>
              <a:t>engineering </a:t>
            </a:r>
            <a:r>
              <a:rPr lang="en-US" spc="10" dirty="0" smtClean="0">
                <a:latin typeface="Times New Roman"/>
                <a:cs typeface="Times New Roman"/>
              </a:rPr>
              <a:t>projects. </a:t>
            </a:r>
            <a:r>
              <a:rPr lang="en-US" spc="25" dirty="0" smtClean="0">
                <a:latin typeface="Times New Roman"/>
                <a:cs typeface="Times New Roman"/>
              </a:rPr>
              <a:t>Three </a:t>
            </a:r>
            <a:r>
              <a:rPr lang="en-US" spc="15" dirty="0" smtClean="0">
                <a:latin typeface="Times New Roman"/>
                <a:cs typeface="Times New Roman"/>
              </a:rPr>
              <a:t>broad  steps</a:t>
            </a:r>
            <a:r>
              <a:rPr lang="en-US" spc="-35" dirty="0" smtClean="0">
                <a:latin typeface="Times New Roman"/>
                <a:cs typeface="Times New Roman"/>
              </a:rPr>
              <a:t> </a:t>
            </a:r>
            <a:r>
              <a:rPr lang="en-US" spc="30" dirty="0" smtClean="0">
                <a:latin typeface="Times New Roman"/>
                <a:cs typeface="Times New Roman"/>
              </a:rPr>
              <a:t>are</a:t>
            </a:r>
            <a:endParaRPr lang="en-US" dirty="0" smtClean="0">
              <a:latin typeface="Times New Roman"/>
              <a:cs typeface="Times New Roman"/>
            </a:endParaRPr>
          </a:p>
          <a:p>
            <a:pPr>
              <a:lnSpc>
                <a:spcPct val="100000"/>
              </a:lnSpc>
              <a:spcBef>
                <a:spcPts val="5"/>
              </a:spcBef>
            </a:pPr>
            <a:endParaRPr lang="en-US" sz="2000" dirty="0" smtClean="0">
              <a:latin typeface="Times New Roman"/>
              <a:cs typeface="Times New Roman"/>
            </a:endParaRPr>
          </a:p>
          <a:p>
            <a:pPr marL="176530" indent="-164465">
              <a:lnSpc>
                <a:spcPct val="100000"/>
              </a:lnSpc>
              <a:buAutoNum type="arabicParenR"/>
              <a:tabLst>
                <a:tab pos="177165" algn="l"/>
              </a:tabLst>
            </a:pPr>
            <a:r>
              <a:rPr lang="en-US" spc="20" dirty="0" smtClean="0">
                <a:latin typeface="Times New Roman"/>
                <a:cs typeface="Times New Roman"/>
              </a:rPr>
              <a:t>Reconnaissance </a:t>
            </a:r>
            <a:r>
              <a:rPr lang="en-US" spc="15" dirty="0" smtClean="0">
                <a:latin typeface="Times New Roman"/>
                <a:cs typeface="Times New Roman"/>
              </a:rPr>
              <a:t>survey</a:t>
            </a:r>
            <a:r>
              <a:rPr lang="en-US" dirty="0" smtClean="0">
                <a:latin typeface="Times New Roman"/>
                <a:cs typeface="Times New Roman"/>
              </a:rPr>
              <a:t> </a:t>
            </a:r>
            <a:r>
              <a:rPr lang="en-US" spc="10" dirty="0" smtClean="0">
                <a:latin typeface="Times New Roman"/>
                <a:cs typeface="Times New Roman"/>
              </a:rPr>
              <a:t>:</a:t>
            </a:r>
            <a:endParaRPr lang="en-US" dirty="0" smtClean="0">
              <a:latin typeface="Times New Roman"/>
              <a:cs typeface="Times New Roman"/>
            </a:endParaRPr>
          </a:p>
          <a:p>
            <a:pPr>
              <a:lnSpc>
                <a:spcPct val="100000"/>
              </a:lnSpc>
              <a:spcBef>
                <a:spcPts val="25"/>
              </a:spcBef>
              <a:buFont typeface="Times New Roman"/>
              <a:buAutoNum type="arabicParenR"/>
            </a:pPr>
            <a:endParaRPr lang="en-US" sz="1800" dirty="0" smtClean="0">
              <a:latin typeface="Times New Roman"/>
              <a:cs typeface="Times New Roman"/>
            </a:endParaRPr>
          </a:p>
          <a:p>
            <a:pPr marL="12700">
              <a:lnSpc>
                <a:spcPct val="100000"/>
              </a:lnSpc>
            </a:pPr>
            <a:r>
              <a:rPr lang="en-US" spc="30" dirty="0" smtClean="0">
                <a:latin typeface="Times New Roman"/>
                <a:cs typeface="Times New Roman"/>
              </a:rPr>
              <a:t>To </a:t>
            </a:r>
            <a:r>
              <a:rPr lang="en-US" spc="15" dirty="0" smtClean="0">
                <a:latin typeface="Times New Roman"/>
                <a:cs typeface="Times New Roman"/>
              </a:rPr>
              <a:t>explore </a:t>
            </a:r>
            <a:r>
              <a:rPr lang="en-US" spc="5" dirty="0" smtClean="0">
                <a:latin typeface="Times New Roman"/>
                <a:cs typeface="Times New Roman"/>
              </a:rPr>
              <a:t>site </a:t>
            </a:r>
            <a:r>
              <a:rPr lang="en-US" spc="15" dirty="0" smtClean="0">
                <a:latin typeface="Times New Roman"/>
                <a:cs typeface="Times New Roman"/>
              </a:rPr>
              <a:t>conditions </a:t>
            </a:r>
            <a:r>
              <a:rPr lang="en-US" spc="35" dirty="0" smtClean="0">
                <a:latin typeface="Times New Roman"/>
                <a:cs typeface="Times New Roman"/>
              </a:rPr>
              <a:t>and </a:t>
            </a:r>
            <a:r>
              <a:rPr lang="en-US" spc="15" dirty="0" smtClean="0">
                <a:latin typeface="Times New Roman"/>
                <a:cs typeface="Times New Roman"/>
              </a:rPr>
              <a:t>availability </a:t>
            </a:r>
            <a:r>
              <a:rPr lang="en-US" spc="20" dirty="0" smtClean="0">
                <a:latin typeface="Times New Roman"/>
                <a:cs typeface="Times New Roman"/>
              </a:rPr>
              <a:t>of</a:t>
            </a:r>
            <a:r>
              <a:rPr lang="en-US" spc="-150" dirty="0" smtClean="0">
                <a:latin typeface="Times New Roman"/>
                <a:cs typeface="Times New Roman"/>
              </a:rPr>
              <a:t> </a:t>
            </a:r>
            <a:r>
              <a:rPr lang="en-US" spc="15" dirty="0" smtClean="0">
                <a:latin typeface="Times New Roman"/>
                <a:cs typeface="Times New Roman"/>
              </a:rPr>
              <a:t>infrastructures.</a:t>
            </a:r>
            <a:endParaRPr lang="en-US" dirty="0" smtClean="0">
              <a:latin typeface="Times New Roman"/>
              <a:cs typeface="Times New Roman"/>
            </a:endParaRPr>
          </a:p>
          <a:p>
            <a:pPr>
              <a:lnSpc>
                <a:spcPct val="100000"/>
              </a:lnSpc>
              <a:spcBef>
                <a:spcPts val="10"/>
              </a:spcBef>
            </a:pPr>
            <a:endParaRPr lang="en-US" sz="2000" dirty="0" smtClean="0">
              <a:latin typeface="Times New Roman"/>
              <a:cs typeface="Times New Roman"/>
            </a:endParaRPr>
          </a:p>
          <a:p>
            <a:pPr marL="176530" indent="-164465">
              <a:lnSpc>
                <a:spcPct val="100000"/>
              </a:lnSpc>
              <a:buAutoNum type="arabicParenR" startAt="2"/>
              <a:tabLst>
                <a:tab pos="177165" algn="l"/>
              </a:tabLst>
            </a:pPr>
            <a:r>
              <a:rPr lang="en-US" spc="15" dirty="0" smtClean="0">
                <a:latin typeface="Times New Roman"/>
                <a:cs typeface="Times New Roman"/>
              </a:rPr>
              <a:t>Preliminary survey</a:t>
            </a:r>
            <a:r>
              <a:rPr lang="en-US" spc="10" dirty="0" smtClean="0">
                <a:latin typeface="Times New Roman"/>
                <a:cs typeface="Times New Roman"/>
              </a:rPr>
              <a:t> :</a:t>
            </a:r>
            <a:endParaRPr lang="en-US" dirty="0" smtClean="0">
              <a:latin typeface="Times New Roman"/>
              <a:cs typeface="Times New Roman"/>
            </a:endParaRPr>
          </a:p>
          <a:p>
            <a:pPr>
              <a:lnSpc>
                <a:spcPct val="100000"/>
              </a:lnSpc>
              <a:spcBef>
                <a:spcPts val="5"/>
              </a:spcBef>
              <a:buFont typeface="Times New Roman"/>
              <a:buAutoNum type="arabicParenR" startAt="2"/>
            </a:pPr>
            <a:endParaRPr lang="en-US" sz="2000" dirty="0" smtClean="0">
              <a:latin typeface="Times New Roman"/>
              <a:cs typeface="Times New Roman"/>
            </a:endParaRPr>
          </a:p>
          <a:p>
            <a:pPr marL="12700">
              <a:lnSpc>
                <a:spcPct val="100000"/>
              </a:lnSpc>
            </a:pPr>
            <a:r>
              <a:rPr lang="en-US" spc="30" dirty="0" smtClean="0">
                <a:latin typeface="Times New Roman"/>
                <a:cs typeface="Times New Roman"/>
              </a:rPr>
              <a:t>To </a:t>
            </a:r>
            <a:r>
              <a:rPr lang="en-US" spc="10" dirty="0" smtClean="0">
                <a:latin typeface="Times New Roman"/>
                <a:cs typeface="Times New Roman"/>
              </a:rPr>
              <a:t>collect </a:t>
            </a:r>
            <a:r>
              <a:rPr lang="en-US" spc="20" dirty="0" smtClean="0">
                <a:latin typeface="Times New Roman"/>
                <a:cs typeface="Times New Roman"/>
              </a:rPr>
              <a:t>adequate </a:t>
            </a:r>
            <a:r>
              <a:rPr lang="en-US" spc="10" dirty="0" smtClean="0">
                <a:latin typeface="Times New Roman"/>
                <a:cs typeface="Times New Roman"/>
              </a:rPr>
              <a:t>data </a:t>
            </a:r>
            <a:r>
              <a:rPr lang="en-US" spc="25" dirty="0" smtClean="0">
                <a:latin typeface="Times New Roman"/>
                <a:cs typeface="Times New Roman"/>
              </a:rPr>
              <a:t>to </a:t>
            </a:r>
            <a:r>
              <a:rPr lang="en-US" spc="15" dirty="0" smtClean="0">
                <a:latin typeface="Times New Roman"/>
                <a:cs typeface="Times New Roman"/>
              </a:rPr>
              <a:t>prepare </a:t>
            </a:r>
            <a:r>
              <a:rPr lang="en-US" spc="20" dirty="0" smtClean="0">
                <a:latin typeface="Times New Roman"/>
                <a:cs typeface="Times New Roman"/>
              </a:rPr>
              <a:t>plan/map of area </a:t>
            </a:r>
            <a:r>
              <a:rPr lang="en-US" spc="25" dirty="0" smtClean="0">
                <a:latin typeface="Times New Roman"/>
                <a:cs typeface="Times New Roman"/>
              </a:rPr>
              <a:t>to be </a:t>
            </a:r>
            <a:r>
              <a:rPr lang="en-US" spc="20" dirty="0" smtClean="0">
                <a:latin typeface="Times New Roman"/>
                <a:cs typeface="Times New Roman"/>
              </a:rPr>
              <a:t>used </a:t>
            </a:r>
            <a:r>
              <a:rPr lang="en-US" spc="5" dirty="0" smtClean="0">
                <a:latin typeface="Times New Roman"/>
                <a:cs typeface="Times New Roman"/>
              </a:rPr>
              <a:t>for </a:t>
            </a:r>
            <a:r>
              <a:rPr lang="en-US" spc="15" dirty="0" smtClean="0">
                <a:latin typeface="Times New Roman"/>
                <a:cs typeface="Times New Roman"/>
              </a:rPr>
              <a:t>planning and</a:t>
            </a:r>
            <a:r>
              <a:rPr lang="en-US" spc="-120" dirty="0" smtClean="0">
                <a:latin typeface="Times New Roman"/>
                <a:cs typeface="Times New Roman"/>
              </a:rPr>
              <a:t> </a:t>
            </a:r>
            <a:r>
              <a:rPr lang="en-US" spc="15" dirty="0" smtClean="0">
                <a:latin typeface="Times New Roman"/>
                <a:cs typeface="Times New Roman"/>
              </a:rPr>
              <a:t>design.</a:t>
            </a:r>
            <a:endParaRPr lang="en-US" dirty="0" smtClean="0">
              <a:latin typeface="Times New Roman"/>
              <a:cs typeface="Times New Roman"/>
            </a:endParaRPr>
          </a:p>
          <a:p>
            <a:pPr>
              <a:lnSpc>
                <a:spcPct val="100000"/>
              </a:lnSpc>
              <a:spcBef>
                <a:spcPts val="25"/>
              </a:spcBef>
            </a:pPr>
            <a:endParaRPr lang="en-US" sz="1800" dirty="0" smtClean="0">
              <a:latin typeface="Times New Roman"/>
              <a:cs typeface="Times New Roman"/>
            </a:endParaRPr>
          </a:p>
          <a:p>
            <a:pPr marL="176530" indent="-164465">
              <a:lnSpc>
                <a:spcPct val="100000"/>
              </a:lnSpc>
              <a:buAutoNum type="arabicParenR" startAt="3"/>
              <a:tabLst>
                <a:tab pos="177165" algn="l"/>
              </a:tabLst>
            </a:pPr>
            <a:r>
              <a:rPr lang="en-US" spc="15" dirty="0" smtClean="0">
                <a:latin typeface="Times New Roman"/>
                <a:cs typeface="Times New Roman"/>
              </a:rPr>
              <a:t>Location survey</a:t>
            </a:r>
            <a:r>
              <a:rPr lang="en-US" spc="-25" dirty="0" smtClean="0">
                <a:latin typeface="Times New Roman"/>
                <a:cs typeface="Times New Roman"/>
              </a:rPr>
              <a:t> </a:t>
            </a:r>
            <a:r>
              <a:rPr lang="en-US" spc="10" dirty="0" smtClean="0">
                <a:latin typeface="Times New Roman"/>
                <a:cs typeface="Times New Roman"/>
              </a:rPr>
              <a:t>:</a:t>
            </a:r>
            <a:endParaRPr lang="en-US" dirty="0" smtClean="0">
              <a:latin typeface="Times New Roman"/>
              <a:cs typeface="Times New Roman"/>
            </a:endParaRPr>
          </a:p>
          <a:p>
            <a:pPr>
              <a:lnSpc>
                <a:spcPct val="100000"/>
              </a:lnSpc>
              <a:spcBef>
                <a:spcPts val="5"/>
              </a:spcBef>
            </a:pPr>
            <a:endParaRPr lang="en-US" sz="2000" dirty="0" smtClean="0">
              <a:latin typeface="Times New Roman"/>
              <a:cs typeface="Times New Roman"/>
            </a:endParaRPr>
          </a:p>
          <a:p>
            <a:pPr marL="12700">
              <a:lnSpc>
                <a:spcPct val="100000"/>
              </a:lnSpc>
            </a:pPr>
            <a:r>
              <a:rPr lang="en-US" spc="30" dirty="0" smtClean="0">
                <a:latin typeface="Times New Roman"/>
                <a:cs typeface="Times New Roman"/>
              </a:rPr>
              <a:t>To </a:t>
            </a:r>
            <a:r>
              <a:rPr lang="en-US" spc="5" dirty="0" smtClean="0">
                <a:latin typeface="Times New Roman"/>
                <a:cs typeface="Times New Roman"/>
              </a:rPr>
              <a:t>set </a:t>
            </a:r>
            <a:r>
              <a:rPr lang="en-US" spc="10" dirty="0" smtClean="0">
                <a:latin typeface="Times New Roman"/>
                <a:cs typeface="Times New Roman"/>
              </a:rPr>
              <a:t>out </a:t>
            </a:r>
            <a:r>
              <a:rPr lang="en-US" spc="5" dirty="0" smtClean="0">
                <a:latin typeface="Times New Roman"/>
                <a:cs typeface="Times New Roman"/>
              </a:rPr>
              <a:t>work </a:t>
            </a:r>
            <a:r>
              <a:rPr lang="en-US" spc="25" dirty="0" smtClean="0">
                <a:latin typeface="Times New Roman"/>
                <a:cs typeface="Times New Roman"/>
              </a:rPr>
              <a:t>on the </a:t>
            </a:r>
            <a:r>
              <a:rPr lang="en-US" spc="20" dirty="0" smtClean="0">
                <a:latin typeface="Times New Roman"/>
                <a:cs typeface="Times New Roman"/>
              </a:rPr>
              <a:t>ground </a:t>
            </a:r>
            <a:r>
              <a:rPr lang="en-US" spc="5" dirty="0" smtClean="0">
                <a:latin typeface="Times New Roman"/>
                <a:cs typeface="Times New Roman"/>
              </a:rPr>
              <a:t>for </a:t>
            </a:r>
            <a:r>
              <a:rPr lang="en-US" spc="20" dirty="0" smtClean="0">
                <a:latin typeface="Times New Roman"/>
                <a:cs typeface="Times New Roman"/>
              </a:rPr>
              <a:t>actual </a:t>
            </a:r>
            <a:r>
              <a:rPr lang="en-US" spc="15" dirty="0" smtClean="0">
                <a:latin typeface="Times New Roman"/>
                <a:cs typeface="Times New Roman"/>
              </a:rPr>
              <a:t>construction/execution </a:t>
            </a:r>
            <a:r>
              <a:rPr lang="en-US" spc="20" dirty="0" smtClean="0">
                <a:latin typeface="Times New Roman"/>
                <a:cs typeface="Times New Roman"/>
              </a:rPr>
              <a:t>of </a:t>
            </a:r>
            <a:r>
              <a:rPr lang="en-US" spc="25" dirty="0" smtClean="0">
                <a:latin typeface="Times New Roman"/>
                <a:cs typeface="Times New Roman"/>
              </a:rPr>
              <a:t>the</a:t>
            </a:r>
            <a:r>
              <a:rPr lang="en-US" spc="-20" dirty="0" smtClean="0">
                <a:latin typeface="Times New Roman"/>
                <a:cs typeface="Times New Roman"/>
              </a:rPr>
              <a:t> </a:t>
            </a:r>
            <a:r>
              <a:rPr lang="en-US" spc="10" dirty="0" smtClean="0">
                <a:latin typeface="Times New Roman"/>
                <a:cs typeface="Times New Roman"/>
              </a:rPr>
              <a:t>project.</a:t>
            </a:r>
            <a:endParaRPr lang="en-US" dirty="0" smtClean="0">
              <a:latin typeface="Times New Roman"/>
              <a:cs typeface="Times New Roman"/>
            </a:endParaRPr>
          </a:p>
          <a:p>
            <a:endParaRPr lang="en-US" dirty="0"/>
          </a:p>
        </p:txBody>
      </p:sp>
    </p:spTree>
    <p:extLst>
      <p:ext uri="{BB962C8B-B14F-4D97-AF65-F5344CB8AC3E}">
        <p14:creationId xmlns:p14="http://schemas.microsoft.com/office/powerpoint/2010/main" val="232639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701"/>
            <a:ext cx="10515600" cy="5507262"/>
          </a:xfrm>
        </p:spPr>
        <p:txBody>
          <a:bodyPr>
            <a:normAutofit fontScale="77500" lnSpcReduction="20000"/>
          </a:bodyPr>
          <a:lstStyle/>
          <a:p>
            <a:pPr marL="12065" indent="0">
              <a:lnSpc>
                <a:spcPct val="100000"/>
              </a:lnSpc>
              <a:spcBef>
                <a:spcPts val="5"/>
              </a:spcBef>
              <a:buSzPct val="91304"/>
              <a:buNone/>
              <a:tabLst>
                <a:tab pos="66675" algn="l"/>
              </a:tabLst>
            </a:pPr>
            <a:r>
              <a:rPr lang="en-US" b="1" spc="15" dirty="0" smtClean="0">
                <a:latin typeface="Times New Roman"/>
                <a:cs typeface="Times New Roman"/>
              </a:rPr>
              <a:t>Route </a:t>
            </a:r>
            <a:r>
              <a:rPr lang="en-US" b="1" spc="25" dirty="0" smtClean="0">
                <a:latin typeface="Times New Roman"/>
                <a:cs typeface="Times New Roman"/>
              </a:rPr>
              <a:t>survey</a:t>
            </a:r>
            <a:r>
              <a:rPr lang="en-US" b="1" spc="-30"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12700" marR="15240" algn="just">
              <a:lnSpc>
                <a:spcPct val="104600"/>
              </a:lnSpc>
              <a:spcBef>
                <a:spcPts val="1075"/>
              </a:spcBef>
            </a:pPr>
            <a:r>
              <a:rPr lang="en-US" spc="30" dirty="0" smtClean="0">
                <a:latin typeface="Times New Roman"/>
                <a:cs typeface="Times New Roman"/>
              </a:rPr>
              <a:t>To </a:t>
            </a:r>
            <a:r>
              <a:rPr lang="en-US" spc="10" dirty="0" smtClean="0">
                <a:latin typeface="Times New Roman"/>
                <a:cs typeface="Times New Roman"/>
              </a:rPr>
              <a:t>plan, design, </a:t>
            </a:r>
            <a:r>
              <a:rPr lang="en-US" spc="25" dirty="0" smtClean="0">
                <a:latin typeface="Times New Roman"/>
                <a:cs typeface="Times New Roman"/>
              </a:rPr>
              <a:t>and </a:t>
            </a:r>
            <a:r>
              <a:rPr lang="en-US" spc="15" dirty="0" smtClean="0">
                <a:latin typeface="Times New Roman"/>
                <a:cs typeface="Times New Roman"/>
              </a:rPr>
              <a:t>laying </a:t>
            </a:r>
            <a:r>
              <a:rPr lang="en-US" spc="10" dirty="0" smtClean="0">
                <a:latin typeface="Times New Roman"/>
                <a:cs typeface="Times New Roman"/>
              </a:rPr>
              <a:t>out </a:t>
            </a:r>
            <a:r>
              <a:rPr lang="en-US" spc="20" dirty="0" smtClean="0">
                <a:latin typeface="Times New Roman"/>
                <a:cs typeface="Times New Roman"/>
              </a:rPr>
              <a:t>of </a:t>
            </a:r>
            <a:r>
              <a:rPr lang="en-US" spc="25" dirty="0" smtClean="0">
                <a:latin typeface="Times New Roman"/>
                <a:cs typeface="Times New Roman"/>
              </a:rPr>
              <a:t>route </a:t>
            </a:r>
            <a:r>
              <a:rPr lang="en-US" spc="15" dirty="0" smtClean="0">
                <a:latin typeface="Times New Roman"/>
                <a:cs typeface="Times New Roman"/>
              </a:rPr>
              <a:t>such </a:t>
            </a:r>
            <a:r>
              <a:rPr lang="en-US" spc="35" dirty="0" smtClean="0">
                <a:latin typeface="Times New Roman"/>
                <a:cs typeface="Times New Roman"/>
              </a:rPr>
              <a:t>as </a:t>
            </a:r>
            <a:r>
              <a:rPr lang="en-US" spc="15" dirty="0" smtClean="0">
                <a:latin typeface="Times New Roman"/>
                <a:cs typeface="Times New Roman"/>
              </a:rPr>
              <a:t>highways, railways, </a:t>
            </a:r>
            <a:r>
              <a:rPr lang="en-US" spc="10" dirty="0" smtClean="0">
                <a:latin typeface="Times New Roman"/>
                <a:cs typeface="Times New Roman"/>
              </a:rPr>
              <a:t>canals, pipelines, </a:t>
            </a:r>
            <a:r>
              <a:rPr lang="en-US" spc="25" dirty="0" smtClean="0">
                <a:latin typeface="Times New Roman"/>
                <a:cs typeface="Times New Roman"/>
              </a:rPr>
              <a:t>and </a:t>
            </a:r>
            <a:r>
              <a:rPr lang="en-US" spc="10" dirty="0" smtClean="0">
                <a:latin typeface="Times New Roman"/>
                <a:cs typeface="Times New Roman"/>
              </a:rPr>
              <a:t>other  linear</a:t>
            </a:r>
            <a:r>
              <a:rPr lang="en-US" spc="30" dirty="0" smtClean="0">
                <a:latin typeface="Times New Roman"/>
                <a:cs typeface="Times New Roman"/>
              </a:rPr>
              <a:t> </a:t>
            </a:r>
            <a:r>
              <a:rPr lang="en-US" spc="10" dirty="0" smtClean="0">
                <a:latin typeface="Times New Roman"/>
                <a:cs typeface="Times New Roman"/>
              </a:rPr>
              <a:t>projects.</a:t>
            </a:r>
            <a:endParaRPr lang="en-US" dirty="0" smtClean="0">
              <a:latin typeface="Times New Roman"/>
              <a:cs typeface="Times New Roman"/>
            </a:endParaRPr>
          </a:p>
          <a:p>
            <a:pPr>
              <a:lnSpc>
                <a:spcPct val="100000"/>
              </a:lnSpc>
              <a:spcBef>
                <a:spcPts val="5"/>
              </a:spcBef>
            </a:pPr>
            <a:endParaRPr lang="en-US" sz="2000" dirty="0" smtClean="0">
              <a:latin typeface="Times New Roman"/>
              <a:cs typeface="Times New Roman"/>
            </a:endParaRPr>
          </a:p>
          <a:p>
            <a:pPr marL="0" indent="0">
              <a:lnSpc>
                <a:spcPct val="100000"/>
              </a:lnSpc>
              <a:buNone/>
            </a:pPr>
            <a:r>
              <a:rPr lang="en-US" b="1" spc="15" dirty="0" smtClean="0">
                <a:latin typeface="Times New Roman"/>
                <a:cs typeface="Times New Roman"/>
              </a:rPr>
              <a:t>Construction </a:t>
            </a:r>
            <a:r>
              <a:rPr lang="en-US" b="1" spc="20" dirty="0" smtClean="0">
                <a:latin typeface="Times New Roman"/>
                <a:cs typeface="Times New Roman"/>
              </a:rPr>
              <a:t>surveys</a:t>
            </a:r>
            <a:r>
              <a:rPr lang="en-US" b="1" spc="-35"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12700" marR="5080" algn="just">
              <a:lnSpc>
                <a:spcPct val="101699"/>
              </a:lnSpc>
              <a:spcBef>
                <a:spcPts val="1120"/>
              </a:spcBef>
            </a:pPr>
            <a:r>
              <a:rPr lang="en-US" spc="15" dirty="0" smtClean="0">
                <a:latin typeface="Times New Roman"/>
                <a:cs typeface="Times New Roman"/>
              </a:rPr>
              <a:t>Surveys </a:t>
            </a:r>
            <a:r>
              <a:rPr lang="en-US" spc="20" dirty="0" smtClean="0">
                <a:latin typeface="Times New Roman"/>
                <a:cs typeface="Times New Roman"/>
              </a:rPr>
              <a:t>which </a:t>
            </a:r>
            <a:r>
              <a:rPr lang="en-US" spc="15" dirty="0" smtClean="0">
                <a:latin typeface="Times New Roman"/>
                <a:cs typeface="Times New Roman"/>
              </a:rPr>
              <a:t>are </a:t>
            </a:r>
            <a:r>
              <a:rPr lang="en-US" spc="20" dirty="0" smtClean="0">
                <a:latin typeface="Times New Roman"/>
                <a:cs typeface="Times New Roman"/>
              </a:rPr>
              <a:t>required </a:t>
            </a:r>
            <a:r>
              <a:rPr lang="en-US" spc="5" dirty="0" smtClean="0">
                <a:latin typeface="Times New Roman"/>
                <a:cs typeface="Times New Roman"/>
              </a:rPr>
              <a:t>for</a:t>
            </a:r>
            <a:r>
              <a:rPr lang="en-US" spc="295" dirty="0" smtClean="0">
                <a:latin typeface="Times New Roman"/>
                <a:cs typeface="Times New Roman"/>
              </a:rPr>
              <a:t> </a:t>
            </a:r>
            <a:r>
              <a:rPr lang="en-US" spc="15" dirty="0" smtClean="0">
                <a:latin typeface="Times New Roman"/>
                <a:cs typeface="Times New Roman"/>
              </a:rPr>
              <a:t>establishment </a:t>
            </a:r>
            <a:r>
              <a:rPr lang="en-US" spc="20" dirty="0" smtClean="0">
                <a:latin typeface="Times New Roman"/>
                <a:cs typeface="Times New Roman"/>
              </a:rPr>
              <a:t>of </a:t>
            </a:r>
            <a:r>
              <a:rPr lang="en-US" spc="10" dirty="0" smtClean="0">
                <a:latin typeface="Times New Roman"/>
                <a:cs typeface="Times New Roman"/>
              </a:rPr>
              <a:t>points, </a:t>
            </a:r>
            <a:r>
              <a:rPr lang="en-US" spc="20" dirty="0" smtClean="0">
                <a:latin typeface="Times New Roman"/>
                <a:cs typeface="Times New Roman"/>
              </a:rPr>
              <a:t>lines, grades, </a:t>
            </a:r>
            <a:r>
              <a:rPr lang="en-US" spc="15" dirty="0" smtClean="0">
                <a:latin typeface="Times New Roman"/>
                <a:cs typeface="Times New Roman"/>
              </a:rPr>
              <a:t>and </a:t>
            </a:r>
            <a:r>
              <a:rPr lang="en-US" spc="5" dirty="0" smtClean="0">
                <a:latin typeface="Times New Roman"/>
                <a:cs typeface="Times New Roman"/>
              </a:rPr>
              <a:t>for  </a:t>
            </a:r>
            <a:r>
              <a:rPr lang="en-US" spc="10" dirty="0" smtClean="0">
                <a:latin typeface="Times New Roman"/>
                <a:cs typeface="Times New Roman"/>
              </a:rPr>
              <a:t>staking out  </a:t>
            </a:r>
            <a:r>
              <a:rPr lang="en-US" spc="15" dirty="0" smtClean="0">
                <a:latin typeface="Times New Roman"/>
                <a:cs typeface="Times New Roman"/>
              </a:rPr>
              <a:t>engineering works (after </a:t>
            </a:r>
            <a:r>
              <a:rPr lang="en-US" spc="25" dirty="0" smtClean="0">
                <a:latin typeface="Times New Roman"/>
                <a:cs typeface="Times New Roman"/>
              </a:rPr>
              <a:t>the </a:t>
            </a:r>
            <a:r>
              <a:rPr lang="en-US" spc="15" dirty="0" smtClean="0">
                <a:latin typeface="Times New Roman"/>
                <a:cs typeface="Times New Roman"/>
              </a:rPr>
              <a:t>plans </a:t>
            </a:r>
            <a:r>
              <a:rPr lang="en-US" spc="25" dirty="0" smtClean="0">
                <a:latin typeface="Times New Roman"/>
                <a:cs typeface="Times New Roman"/>
              </a:rPr>
              <a:t>have </a:t>
            </a:r>
            <a:r>
              <a:rPr lang="en-US" spc="15" dirty="0" smtClean="0">
                <a:latin typeface="Times New Roman"/>
                <a:cs typeface="Times New Roman"/>
              </a:rPr>
              <a:t>been prepared </a:t>
            </a:r>
            <a:r>
              <a:rPr lang="en-US" spc="25" dirty="0" smtClean="0">
                <a:latin typeface="Times New Roman"/>
                <a:cs typeface="Times New Roman"/>
              </a:rPr>
              <a:t>and </a:t>
            </a:r>
            <a:r>
              <a:rPr lang="en-US" spc="15" dirty="0" smtClean="0">
                <a:latin typeface="Times New Roman"/>
                <a:cs typeface="Times New Roman"/>
              </a:rPr>
              <a:t>the </a:t>
            </a:r>
            <a:r>
              <a:rPr lang="en-US" spc="10" dirty="0" smtClean="0">
                <a:latin typeface="Times New Roman"/>
                <a:cs typeface="Times New Roman"/>
              </a:rPr>
              <a:t>structural </a:t>
            </a:r>
            <a:r>
              <a:rPr lang="en-US" spc="20" dirty="0" smtClean="0">
                <a:latin typeface="Times New Roman"/>
                <a:cs typeface="Times New Roman"/>
              </a:rPr>
              <a:t>design </a:t>
            </a:r>
            <a:r>
              <a:rPr lang="en-US" spc="10" dirty="0" smtClean="0">
                <a:latin typeface="Times New Roman"/>
                <a:cs typeface="Times New Roman"/>
              </a:rPr>
              <a:t>has </a:t>
            </a:r>
            <a:r>
              <a:rPr lang="en-US" spc="25" dirty="0" smtClean="0">
                <a:latin typeface="Times New Roman"/>
                <a:cs typeface="Times New Roman"/>
              </a:rPr>
              <a:t>been</a:t>
            </a:r>
            <a:r>
              <a:rPr lang="en-US" spc="10" dirty="0" smtClean="0">
                <a:latin typeface="Times New Roman"/>
                <a:cs typeface="Times New Roman"/>
              </a:rPr>
              <a:t> done).</a:t>
            </a:r>
            <a:endParaRPr lang="en-US" dirty="0" smtClean="0">
              <a:latin typeface="Times New Roman"/>
              <a:cs typeface="Times New Roman"/>
            </a:endParaRPr>
          </a:p>
          <a:p>
            <a:pPr>
              <a:lnSpc>
                <a:spcPct val="100000"/>
              </a:lnSpc>
            </a:pPr>
            <a:endParaRPr lang="en-US" sz="2000" dirty="0" smtClean="0">
              <a:latin typeface="Times New Roman"/>
              <a:cs typeface="Times New Roman"/>
            </a:endParaRPr>
          </a:p>
          <a:p>
            <a:pPr marL="12066" indent="0">
              <a:lnSpc>
                <a:spcPct val="100000"/>
              </a:lnSpc>
              <a:spcBef>
                <a:spcPts val="5"/>
              </a:spcBef>
              <a:buSzPct val="91304"/>
              <a:buNone/>
              <a:tabLst>
                <a:tab pos="67945" algn="l"/>
              </a:tabLst>
            </a:pPr>
            <a:r>
              <a:rPr lang="en-US" b="1" spc="15" dirty="0" smtClean="0">
                <a:latin typeface="Times New Roman"/>
                <a:cs typeface="Times New Roman"/>
              </a:rPr>
              <a:t>Astronomic surveys</a:t>
            </a:r>
            <a:r>
              <a:rPr lang="en-US" b="1" spc="25"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12700" marR="12700" algn="just">
              <a:lnSpc>
                <a:spcPct val="101699"/>
              </a:lnSpc>
              <a:spcBef>
                <a:spcPts val="1155"/>
              </a:spcBef>
            </a:pPr>
            <a:r>
              <a:rPr lang="en-US" spc="30" dirty="0" smtClean="0">
                <a:latin typeface="Times New Roman"/>
                <a:cs typeface="Times New Roman"/>
              </a:rPr>
              <a:t>To </a:t>
            </a:r>
            <a:r>
              <a:rPr lang="en-US" spc="15" dirty="0" smtClean="0">
                <a:latin typeface="Times New Roman"/>
                <a:cs typeface="Times New Roman"/>
              </a:rPr>
              <a:t>determine the </a:t>
            </a:r>
            <a:r>
              <a:rPr lang="en-US" spc="10" dirty="0" smtClean="0">
                <a:latin typeface="Times New Roman"/>
                <a:cs typeface="Times New Roman"/>
              </a:rPr>
              <a:t>latitude, </a:t>
            </a:r>
            <a:r>
              <a:rPr lang="en-US" spc="20" dirty="0" smtClean="0">
                <a:latin typeface="Times New Roman"/>
                <a:cs typeface="Times New Roman"/>
              </a:rPr>
              <a:t>longitude </a:t>
            </a:r>
            <a:r>
              <a:rPr lang="en-US" spc="30" dirty="0" smtClean="0">
                <a:latin typeface="Times New Roman"/>
                <a:cs typeface="Times New Roman"/>
              </a:rPr>
              <a:t>(of </a:t>
            </a:r>
            <a:r>
              <a:rPr lang="en-US" spc="25" dirty="0" smtClean="0">
                <a:latin typeface="Times New Roman"/>
                <a:cs typeface="Times New Roman"/>
              </a:rPr>
              <a:t>the </a:t>
            </a:r>
            <a:r>
              <a:rPr lang="en-US" spc="15" dirty="0" smtClean="0">
                <a:latin typeface="Times New Roman"/>
                <a:cs typeface="Times New Roman"/>
              </a:rPr>
              <a:t>observation </a:t>
            </a:r>
            <a:r>
              <a:rPr lang="en-US" spc="10" dirty="0" smtClean="0">
                <a:latin typeface="Times New Roman"/>
                <a:cs typeface="Times New Roman"/>
              </a:rPr>
              <a:t>station) </a:t>
            </a:r>
            <a:r>
              <a:rPr lang="en-US" spc="25" dirty="0" smtClean="0">
                <a:latin typeface="Times New Roman"/>
                <a:cs typeface="Times New Roman"/>
              </a:rPr>
              <a:t>and azimuth </a:t>
            </a:r>
            <a:r>
              <a:rPr lang="en-US" spc="30" dirty="0" smtClean="0">
                <a:latin typeface="Times New Roman"/>
                <a:cs typeface="Times New Roman"/>
              </a:rPr>
              <a:t>(of </a:t>
            </a:r>
            <a:r>
              <a:rPr lang="en-US" spc="15" dirty="0" smtClean="0">
                <a:latin typeface="Times New Roman"/>
                <a:cs typeface="Times New Roman"/>
              </a:rPr>
              <a:t>a </a:t>
            </a:r>
            <a:r>
              <a:rPr lang="en-US" spc="20" dirty="0" smtClean="0">
                <a:latin typeface="Times New Roman"/>
                <a:cs typeface="Times New Roman"/>
              </a:rPr>
              <a:t>line </a:t>
            </a:r>
            <a:r>
              <a:rPr lang="en-US" spc="15" dirty="0" smtClean="0">
                <a:latin typeface="Times New Roman"/>
                <a:cs typeface="Times New Roman"/>
              </a:rPr>
              <a:t>through  observation </a:t>
            </a:r>
            <a:r>
              <a:rPr lang="en-US" spc="10" dirty="0" smtClean="0">
                <a:latin typeface="Times New Roman"/>
                <a:cs typeface="Times New Roman"/>
              </a:rPr>
              <a:t>station) </a:t>
            </a:r>
            <a:r>
              <a:rPr lang="en-US" spc="20" dirty="0" smtClean="0">
                <a:latin typeface="Times New Roman"/>
                <a:cs typeface="Times New Roman"/>
              </a:rPr>
              <a:t>from </a:t>
            </a:r>
            <a:r>
              <a:rPr lang="en-US" spc="15" dirty="0" smtClean="0">
                <a:latin typeface="Times New Roman"/>
                <a:cs typeface="Times New Roman"/>
              </a:rPr>
              <a:t>astronomical</a:t>
            </a:r>
            <a:r>
              <a:rPr lang="en-US" spc="50" dirty="0" smtClean="0">
                <a:latin typeface="Times New Roman"/>
                <a:cs typeface="Times New Roman"/>
              </a:rPr>
              <a:t> </a:t>
            </a:r>
            <a:r>
              <a:rPr lang="en-US" spc="15" dirty="0" smtClean="0">
                <a:latin typeface="Times New Roman"/>
                <a:cs typeface="Times New Roman"/>
              </a:rPr>
              <a:t>observation.</a:t>
            </a:r>
            <a:endParaRPr lang="en-US" dirty="0" smtClean="0">
              <a:latin typeface="Times New Roman"/>
              <a:cs typeface="Times New Roman"/>
            </a:endParaRPr>
          </a:p>
          <a:p>
            <a:pPr>
              <a:lnSpc>
                <a:spcPct val="100000"/>
              </a:lnSpc>
              <a:spcBef>
                <a:spcPts val="5"/>
              </a:spcBef>
            </a:pPr>
            <a:endParaRPr lang="en-US" sz="2000" dirty="0" smtClean="0">
              <a:latin typeface="Times New Roman"/>
              <a:cs typeface="Times New Roman"/>
            </a:endParaRPr>
          </a:p>
          <a:p>
            <a:pPr marL="12065" indent="0">
              <a:lnSpc>
                <a:spcPct val="100000"/>
              </a:lnSpc>
              <a:buSzPct val="91304"/>
              <a:buNone/>
              <a:tabLst>
                <a:tab pos="66675" algn="l"/>
              </a:tabLst>
            </a:pPr>
            <a:r>
              <a:rPr lang="en-US" b="1" spc="20" dirty="0" smtClean="0">
                <a:latin typeface="Times New Roman"/>
                <a:cs typeface="Times New Roman"/>
              </a:rPr>
              <a:t>Mine surveys</a:t>
            </a:r>
            <a:r>
              <a:rPr lang="en-US" b="1" spc="-15"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12700" marR="1132840">
              <a:lnSpc>
                <a:spcPts val="2590"/>
              </a:lnSpc>
              <a:spcBef>
                <a:spcPts val="254"/>
              </a:spcBef>
            </a:pPr>
            <a:r>
              <a:rPr lang="en-US" spc="30" dirty="0" smtClean="0">
                <a:latin typeface="Times New Roman"/>
                <a:cs typeface="Times New Roman"/>
              </a:rPr>
              <a:t>To </a:t>
            </a:r>
            <a:r>
              <a:rPr lang="en-US" spc="15" dirty="0" smtClean="0">
                <a:latin typeface="Times New Roman"/>
                <a:cs typeface="Times New Roman"/>
              </a:rPr>
              <a:t>carry </a:t>
            </a:r>
            <a:r>
              <a:rPr lang="en-US" spc="10" dirty="0" smtClean="0">
                <a:latin typeface="Times New Roman"/>
                <a:cs typeface="Times New Roman"/>
              </a:rPr>
              <a:t>out </a:t>
            </a:r>
            <a:r>
              <a:rPr lang="en-US" spc="15" dirty="0" smtClean="0">
                <a:latin typeface="Times New Roman"/>
                <a:cs typeface="Times New Roman"/>
              </a:rPr>
              <a:t>surveying </a:t>
            </a:r>
            <a:r>
              <a:rPr lang="en-US" spc="10" dirty="0" smtClean="0">
                <a:latin typeface="Times New Roman"/>
                <a:cs typeface="Times New Roman"/>
              </a:rPr>
              <a:t>specific </a:t>
            </a:r>
            <a:r>
              <a:rPr lang="en-US" spc="5" dirty="0" smtClean="0">
                <a:latin typeface="Times New Roman"/>
                <a:cs typeface="Times New Roman"/>
              </a:rPr>
              <a:t>for </a:t>
            </a:r>
            <a:r>
              <a:rPr lang="en-US" spc="15" dirty="0" smtClean="0">
                <a:latin typeface="Times New Roman"/>
                <a:cs typeface="Times New Roman"/>
              </a:rPr>
              <a:t>opencast </a:t>
            </a:r>
            <a:r>
              <a:rPr lang="en-US" spc="25" dirty="0" smtClean="0">
                <a:latin typeface="Times New Roman"/>
                <a:cs typeface="Times New Roman"/>
              </a:rPr>
              <a:t>and </a:t>
            </a:r>
            <a:r>
              <a:rPr lang="en-US" spc="20" dirty="0" smtClean="0">
                <a:latin typeface="Times New Roman"/>
                <a:cs typeface="Times New Roman"/>
              </a:rPr>
              <a:t>underground </a:t>
            </a:r>
            <a:r>
              <a:rPr lang="en-US" spc="15" dirty="0" smtClean="0">
                <a:latin typeface="Times New Roman"/>
                <a:cs typeface="Times New Roman"/>
              </a:rPr>
              <a:t>mining </a:t>
            </a:r>
            <a:r>
              <a:rPr lang="en-US" spc="25" dirty="0" smtClean="0">
                <a:latin typeface="Times New Roman"/>
                <a:cs typeface="Times New Roman"/>
              </a:rPr>
              <a:t>purposes</a:t>
            </a:r>
            <a:endParaRPr lang="en-US" dirty="0"/>
          </a:p>
        </p:txBody>
      </p:sp>
    </p:spTree>
    <p:extLst>
      <p:ext uri="{BB962C8B-B14F-4D97-AF65-F5344CB8AC3E}">
        <p14:creationId xmlns:p14="http://schemas.microsoft.com/office/powerpoint/2010/main" val="230294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3944"/>
            <a:ext cx="10515600" cy="5533019"/>
          </a:xfrm>
        </p:spPr>
        <p:txBody>
          <a:bodyPr>
            <a:normAutofit/>
          </a:bodyPr>
          <a:lstStyle/>
          <a:p>
            <a:pPr marL="0" marR="1132840" indent="0">
              <a:lnSpc>
                <a:spcPts val="2590"/>
              </a:lnSpc>
              <a:spcBef>
                <a:spcPts val="254"/>
              </a:spcBef>
              <a:buNone/>
            </a:pPr>
            <a:r>
              <a:rPr lang="en-US" b="1" spc="20" dirty="0" smtClean="0">
                <a:latin typeface="Times New Roman"/>
                <a:cs typeface="Times New Roman"/>
              </a:rPr>
              <a:t>SPECIAL </a:t>
            </a:r>
            <a:r>
              <a:rPr lang="en-US" b="1" spc="25" dirty="0" smtClean="0">
                <a:latin typeface="Times New Roman"/>
                <a:cs typeface="Times New Roman"/>
              </a:rPr>
              <a:t>SURVEYS</a:t>
            </a:r>
            <a:endParaRPr lang="en-US" b="1" dirty="0" smtClean="0">
              <a:latin typeface="Times New Roman"/>
              <a:cs typeface="Times New Roman"/>
            </a:endParaRPr>
          </a:p>
          <a:p>
            <a:pPr marL="0" marR="10795" indent="0" algn="just">
              <a:lnSpc>
                <a:spcPct val="100499"/>
              </a:lnSpc>
              <a:spcBef>
                <a:spcPts val="885"/>
              </a:spcBef>
              <a:buNone/>
            </a:pPr>
            <a:r>
              <a:rPr lang="en-US" spc="20" dirty="0" smtClean="0">
                <a:latin typeface="Times New Roman"/>
                <a:cs typeface="Times New Roman"/>
              </a:rPr>
              <a:t>As mentioned </a:t>
            </a:r>
            <a:r>
              <a:rPr lang="en-US" spc="15" dirty="0" smtClean="0">
                <a:latin typeface="Times New Roman"/>
                <a:cs typeface="Times New Roman"/>
              </a:rPr>
              <a:t>earlier </a:t>
            </a:r>
            <a:r>
              <a:rPr lang="en-US" spc="25" dirty="0" smtClean="0">
                <a:latin typeface="Times New Roman"/>
                <a:cs typeface="Times New Roman"/>
              </a:rPr>
              <a:t>in </a:t>
            </a:r>
            <a:r>
              <a:rPr lang="en-US" spc="20" dirty="0" smtClean="0">
                <a:latin typeface="Times New Roman"/>
                <a:cs typeface="Times New Roman"/>
              </a:rPr>
              <a:t>this </a:t>
            </a:r>
            <a:r>
              <a:rPr lang="en-US" spc="15" dirty="0" smtClean="0">
                <a:latin typeface="Times New Roman"/>
                <a:cs typeface="Times New Roman"/>
              </a:rPr>
              <a:t>chapter, </a:t>
            </a:r>
            <a:r>
              <a:rPr lang="en-US" spc="25" dirty="0" smtClean="0">
                <a:latin typeface="Times New Roman"/>
                <a:cs typeface="Times New Roman"/>
              </a:rPr>
              <a:t>SPECIAL </a:t>
            </a:r>
            <a:r>
              <a:rPr lang="en-US" spc="30" dirty="0" smtClean="0">
                <a:latin typeface="Times New Roman"/>
                <a:cs typeface="Times New Roman"/>
              </a:rPr>
              <a:t>SURVEYS </a:t>
            </a:r>
            <a:r>
              <a:rPr lang="en-US" spc="15" dirty="0" smtClean="0">
                <a:latin typeface="Times New Roman"/>
                <a:cs typeface="Times New Roman"/>
              </a:rPr>
              <a:t>are conducted </a:t>
            </a:r>
            <a:r>
              <a:rPr lang="en-US" spc="5" dirty="0" smtClean="0">
                <a:latin typeface="Times New Roman"/>
                <a:cs typeface="Times New Roman"/>
              </a:rPr>
              <a:t>for </a:t>
            </a:r>
            <a:r>
              <a:rPr lang="en-US" spc="15" dirty="0" smtClean="0">
                <a:latin typeface="Times New Roman"/>
                <a:cs typeface="Times New Roman"/>
              </a:rPr>
              <a:t>a specific purpose  and </a:t>
            </a:r>
            <a:r>
              <a:rPr lang="en-US" spc="20" dirty="0" smtClean="0">
                <a:latin typeface="Times New Roman"/>
                <a:cs typeface="Times New Roman"/>
              </a:rPr>
              <a:t>with </a:t>
            </a:r>
            <a:r>
              <a:rPr lang="en-US" spc="15" dirty="0" smtClean="0">
                <a:latin typeface="Times New Roman"/>
                <a:cs typeface="Times New Roman"/>
              </a:rPr>
              <a:t>a special </a:t>
            </a:r>
            <a:r>
              <a:rPr lang="en-US" spc="30" dirty="0" smtClean="0">
                <a:latin typeface="Times New Roman"/>
                <a:cs typeface="Times New Roman"/>
              </a:rPr>
              <a:t>type </a:t>
            </a:r>
            <a:r>
              <a:rPr lang="en-US" spc="20" dirty="0" smtClean="0">
                <a:latin typeface="Times New Roman"/>
                <a:cs typeface="Times New Roman"/>
              </a:rPr>
              <a:t>of surveying </a:t>
            </a:r>
            <a:r>
              <a:rPr lang="en-US" spc="15" dirty="0" smtClean="0">
                <a:latin typeface="Times New Roman"/>
                <a:cs typeface="Times New Roman"/>
              </a:rPr>
              <a:t>equipment </a:t>
            </a:r>
            <a:r>
              <a:rPr lang="en-US" spc="25" dirty="0" smtClean="0">
                <a:latin typeface="Times New Roman"/>
                <a:cs typeface="Times New Roman"/>
              </a:rPr>
              <a:t>and </a:t>
            </a:r>
            <a:r>
              <a:rPr lang="en-US" spc="15" dirty="0" smtClean="0">
                <a:latin typeface="Times New Roman"/>
                <a:cs typeface="Times New Roman"/>
              </a:rPr>
              <a:t>methods. </a:t>
            </a:r>
            <a:r>
              <a:rPr lang="en-US" spc="25" dirty="0" smtClean="0">
                <a:latin typeface="Times New Roman"/>
                <a:cs typeface="Times New Roman"/>
              </a:rPr>
              <a:t>A </a:t>
            </a:r>
            <a:r>
              <a:rPr lang="en-US" spc="15" dirty="0" smtClean="0">
                <a:latin typeface="Times New Roman"/>
                <a:cs typeface="Times New Roman"/>
              </a:rPr>
              <a:t>brief discussion </a:t>
            </a:r>
            <a:r>
              <a:rPr lang="en-US" spc="20" dirty="0" smtClean="0">
                <a:latin typeface="Times New Roman"/>
                <a:cs typeface="Times New Roman"/>
              </a:rPr>
              <a:t>of </a:t>
            </a:r>
            <a:r>
              <a:rPr lang="en-US" spc="15" dirty="0" smtClean="0">
                <a:latin typeface="Times New Roman"/>
                <a:cs typeface="Times New Roman"/>
              </a:rPr>
              <a:t>some </a:t>
            </a:r>
            <a:r>
              <a:rPr lang="en-US" spc="20" dirty="0" smtClean="0">
                <a:latin typeface="Times New Roman"/>
                <a:cs typeface="Times New Roman"/>
              </a:rPr>
              <a:t>of </a:t>
            </a:r>
            <a:r>
              <a:rPr lang="en-US" spc="25" dirty="0" smtClean="0">
                <a:latin typeface="Times New Roman"/>
                <a:cs typeface="Times New Roman"/>
              </a:rPr>
              <a:t>the  </a:t>
            </a:r>
            <a:r>
              <a:rPr lang="en-US" spc="15" dirty="0" smtClean="0">
                <a:latin typeface="Times New Roman"/>
                <a:cs typeface="Times New Roman"/>
              </a:rPr>
              <a:t>special </a:t>
            </a:r>
            <a:r>
              <a:rPr lang="en-US" spc="20" dirty="0" smtClean="0">
                <a:latin typeface="Times New Roman"/>
                <a:cs typeface="Times New Roman"/>
              </a:rPr>
              <a:t>surveys </a:t>
            </a:r>
            <a:r>
              <a:rPr lang="en-US" spc="10" dirty="0" smtClean="0">
                <a:latin typeface="Times New Roman"/>
                <a:cs typeface="Times New Roman"/>
              </a:rPr>
              <a:t>familiar </a:t>
            </a:r>
            <a:r>
              <a:rPr lang="en-US" spc="25" dirty="0" smtClean="0">
                <a:latin typeface="Times New Roman"/>
                <a:cs typeface="Times New Roman"/>
              </a:rPr>
              <a:t>to </a:t>
            </a:r>
            <a:r>
              <a:rPr lang="en-US" spc="5" dirty="0" smtClean="0">
                <a:latin typeface="Times New Roman"/>
                <a:cs typeface="Times New Roman"/>
              </a:rPr>
              <a:t>you</a:t>
            </a:r>
            <a:r>
              <a:rPr lang="en-US" spc="20" dirty="0" smtClean="0">
                <a:latin typeface="Times New Roman"/>
                <a:cs typeface="Times New Roman"/>
              </a:rPr>
              <a:t> </a:t>
            </a:r>
            <a:r>
              <a:rPr lang="en-US" spc="15" dirty="0" smtClean="0">
                <a:latin typeface="Times New Roman"/>
                <a:cs typeface="Times New Roman"/>
              </a:rPr>
              <a:t>follows.</a:t>
            </a:r>
          </a:p>
          <a:p>
            <a:pPr marL="12700" marR="10795" algn="just">
              <a:lnSpc>
                <a:spcPct val="100499"/>
              </a:lnSpc>
              <a:spcBef>
                <a:spcPts val="885"/>
              </a:spcBef>
            </a:pPr>
            <a:endParaRPr lang="en-US" dirty="0" smtClean="0">
              <a:latin typeface="Times New Roman"/>
              <a:cs typeface="Times New Roman"/>
            </a:endParaRPr>
          </a:p>
          <a:p>
            <a:pPr marL="12700" marR="238760" algn="just">
              <a:lnSpc>
                <a:spcPts val="2590"/>
              </a:lnSpc>
              <a:spcBef>
                <a:spcPts val="290"/>
              </a:spcBef>
            </a:pPr>
            <a:r>
              <a:rPr lang="en-US" b="1" spc="25" dirty="0" smtClean="0">
                <a:latin typeface="Times New Roman"/>
                <a:cs typeface="Times New Roman"/>
              </a:rPr>
              <a:t>LAND </a:t>
            </a:r>
            <a:r>
              <a:rPr lang="en-US" b="1" spc="30" dirty="0" smtClean="0">
                <a:latin typeface="Times New Roman"/>
                <a:cs typeface="Times New Roman"/>
              </a:rPr>
              <a:t>SURVEYS </a:t>
            </a:r>
          </a:p>
          <a:p>
            <a:pPr marL="12700" marR="238760" algn="just">
              <a:lnSpc>
                <a:spcPts val="2590"/>
              </a:lnSpc>
              <a:spcBef>
                <a:spcPts val="290"/>
              </a:spcBef>
            </a:pPr>
            <a:endParaRPr lang="en-US" spc="30" dirty="0" smtClean="0">
              <a:latin typeface="Times New Roman"/>
              <a:cs typeface="Times New Roman"/>
            </a:endParaRPr>
          </a:p>
          <a:p>
            <a:pPr marL="0" marR="238760" indent="0" algn="just">
              <a:lnSpc>
                <a:spcPts val="2590"/>
              </a:lnSpc>
              <a:spcBef>
                <a:spcPts val="290"/>
              </a:spcBef>
              <a:buNone/>
            </a:pPr>
            <a:r>
              <a:rPr lang="en-US" spc="20" dirty="0" smtClean="0">
                <a:latin typeface="Times New Roman"/>
                <a:cs typeface="Times New Roman"/>
              </a:rPr>
              <a:t>(sometimes </a:t>
            </a:r>
            <a:r>
              <a:rPr lang="en-US" spc="15" dirty="0" smtClean="0">
                <a:latin typeface="Times New Roman"/>
                <a:cs typeface="Times New Roman"/>
              </a:rPr>
              <a:t>called </a:t>
            </a:r>
            <a:r>
              <a:rPr lang="en-US" spc="10" dirty="0" smtClean="0">
                <a:latin typeface="Times New Roman"/>
                <a:cs typeface="Times New Roman"/>
              </a:rPr>
              <a:t>cadastral </a:t>
            </a:r>
            <a:r>
              <a:rPr lang="en-US" spc="5" dirty="0" smtClean="0">
                <a:latin typeface="Times New Roman"/>
                <a:cs typeface="Times New Roman"/>
              </a:rPr>
              <a:t>or </a:t>
            </a:r>
            <a:r>
              <a:rPr lang="en-US" spc="20" dirty="0" smtClean="0">
                <a:latin typeface="Times New Roman"/>
                <a:cs typeface="Times New Roman"/>
              </a:rPr>
              <a:t>property </a:t>
            </a:r>
            <a:r>
              <a:rPr lang="en-US" spc="15" dirty="0" smtClean="0">
                <a:latin typeface="Times New Roman"/>
                <a:cs typeface="Times New Roman"/>
              </a:rPr>
              <a:t>surveys) </a:t>
            </a:r>
            <a:r>
              <a:rPr lang="en-US" spc="30" dirty="0" smtClean="0">
                <a:latin typeface="Times New Roman"/>
                <a:cs typeface="Times New Roman"/>
              </a:rPr>
              <a:t>are </a:t>
            </a:r>
            <a:r>
              <a:rPr lang="en-US" spc="15" dirty="0" smtClean="0">
                <a:latin typeface="Times New Roman"/>
                <a:cs typeface="Times New Roman"/>
              </a:rPr>
              <a:t>conducted </a:t>
            </a:r>
            <a:r>
              <a:rPr lang="en-US" spc="25" dirty="0" smtClean="0">
                <a:latin typeface="Times New Roman"/>
                <a:cs typeface="Times New Roman"/>
              </a:rPr>
              <a:t>to  </a:t>
            </a:r>
            <a:r>
              <a:rPr lang="en-US" spc="15" dirty="0" smtClean="0">
                <a:latin typeface="Times New Roman"/>
                <a:cs typeface="Times New Roman"/>
              </a:rPr>
              <a:t>establish </a:t>
            </a:r>
            <a:r>
              <a:rPr lang="en-US" spc="25" dirty="0" smtClean="0">
                <a:latin typeface="Times New Roman"/>
                <a:cs typeface="Times New Roman"/>
              </a:rPr>
              <a:t>the </a:t>
            </a:r>
            <a:r>
              <a:rPr lang="en-US" spc="10" dirty="0" smtClean="0">
                <a:latin typeface="Times New Roman"/>
                <a:cs typeface="Times New Roman"/>
              </a:rPr>
              <a:t>exact location, </a:t>
            </a:r>
            <a:r>
              <a:rPr lang="en-US" spc="15" dirty="0" smtClean="0">
                <a:latin typeface="Times New Roman"/>
                <a:cs typeface="Times New Roman"/>
              </a:rPr>
              <a:t>boundaries, </a:t>
            </a:r>
            <a:r>
              <a:rPr lang="en-US" spc="5" dirty="0" smtClean="0">
                <a:latin typeface="Times New Roman"/>
                <a:cs typeface="Times New Roman"/>
              </a:rPr>
              <a:t>or </a:t>
            </a:r>
            <a:r>
              <a:rPr lang="en-US" spc="10" dirty="0" smtClean="0">
                <a:latin typeface="Times New Roman"/>
                <a:cs typeface="Times New Roman"/>
              </a:rPr>
              <a:t>subdivision </a:t>
            </a:r>
            <a:r>
              <a:rPr lang="en-US" spc="45" dirty="0" smtClean="0">
                <a:latin typeface="Times New Roman"/>
                <a:cs typeface="Times New Roman"/>
              </a:rPr>
              <a:t>of </a:t>
            </a:r>
            <a:r>
              <a:rPr lang="en-US" spc="15" dirty="0" smtClean="0">
                <a:latin typeface="Times New Roman"/>
                <a:cs typeface="Times New Roman"/>
              </a:rPr>
              <a:t>a tract </a:t>
            </a:r>
            <a:r>
              <a:rPr lang="en-US" spc="20" dirty="0" smtClean="0">
                <a:latin typeface="Times New Roman"/>
                <a:cs typeface="Times New Roman"/>
              </a:rPr>
              <a:t>of land </a:t>
            </a:r>
            <a:r>
              <a:rPr lang="en-US" spc="5" dirty="0" smtClean="0">
                <a:latin typeface="Times New Roman"/>
                <a:cs typeface="Times New Roman"/>
              </a:rPr>
              <a:t>in </a:t>
            </a:r>
            <a:r>
              <a:rPr lang="en-US" spc="15" dirty="0" smtClean="0">
                <a:latin typeface="Times New Roman"/>
                <a:cs typeface="Times New Roman"/>
              </a:rPr>
              <a:t>any </a:t>
            </a:r>
            <a:r>
              <a:rPr lang="en-US" spc="10" dirty="0" smtClean="0">
                <a:latin typeface="Times New Roman"/>
                <a:cs typeface="Times New Roman"/>
              </a:rPr>
              <a:t>specified</a:t>
            </a:r>
            <a:r>
              <a:rPr lang="en-US" spc="130" dirty="0" smtClean="0">
                <a:latin typeface="Times New Roman"/>
                <a:cs typeface="Times New Roman"/>
              </a:rPr>
              <a:t> </a:t>
            </a:r>
            <a:r>
              <a:rPr lang="en-US" spc="20" dirty="0" smtClean="0">
                <a:latin typeface="Times New Roman"/>
                <a:cs typeface="Times New Roman"/>
              </a:rPr>
              <a:t>area.</a:t>
            </a:r>
            <a:endParaRPr lang="en-US" dirty="0" smtClean="0">
              <a:latin typeface="Times New Roman"/>
              <a:cs typeface="Times New Roman"/>
            </a:endParaRPr>
          </a:p>
          <a:p>
            <a:pPr marL="0" marR="15240" indent="0" algn="just">
              <a:lnSpc>
                <a:spcPct val="104500"/>
              </a:lnSpc>
              <a:spcBef>
                <a:spcPts val="795"/>
              </a:spcBef>
              <a:buNone/>
            </a:pPr>
            <a:r>
              <a:rPr lang="en-US" spc="15" dirty="0" smtClean="0">
                <a:latin typeface="Times New Roman"/>
                <a:cs typeface="Times New Roman"/>
              </a:rPr>
              <a:t>This </a:t>
            </a:r>
            <a:r>
              <a:rPr lang="en-US" spc="20" dirty="0" smtClean="0">
                <a:latin typeface="Times New Roman"/>
                <a:cs typeface="Times New Roman"/>
              </a:rPr>
              <a:t>type of </a:t>
            </a:r>
            <a:r>
              <a:rPr lang="en-US" spc="15" dirty="0" smtClean="0">
                <a:latin typeface="Times New Roman"/>
                <a:cs typeface="Times New Roman"/>
              </a:rPr>
              <a:t>survey </a:t>
            </a:r>
            <a:r>
              <a:rPr lang="en-US" spc="20" dirty="0" smtClean="0">
                <a:latin typeface="Times New Roman"/>
                <a:cs typeface="Times New Roman"/>
              </a:rPr>
              <a:t>requires </a:t>
            </a:r>
            <a:r>
              <a:rPr lang="en-US" spc="15" dirty="0" smtClean="0">
                <a:latin typeface="Times New Roman"/>
                <a:cs typeface="Times New Roman"/>
              </a:rPr>
              <a:t>professional registration </a:t>
            </a:r>
            <a:r>
              <a:rPr lang="en-US" spc="5" dirty="0" smtClean="0">
                <a:latin typeface="Times New Roman"/>
                <a:cs typeface="Times New Roman"/>
              </a:rPr>
              <a:t>in </a:t>
            </a:r>
            <a:r>
              <a:rPr lang="en-US" spc="10" dirty="0" smtClean="0">
                <a:latin typeface="Times New Roman"/>
                <a:cs typeface="Times New Roman"/>
              </a:rPr>
              <a:t>all </a:t>
            </a:r>
            <a:r>
              <a:rPr lang="en-US" spc="5" dirty="0" smtClean="0">
                <a:latin typeface="Times New Roman"/>
                <a:cs typeface="Times New Roman"/>
              </a:rPr>
              <a:t>states.</a:t>
            </a:r>
            <a:r>
              <a:rPr lang="en-US" spc="295"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192452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spc="25" dirty="0" smtClean="0">
                <a:latin typeface="Times New Roman"/>
                <a:cs typeface="Times New Roman"/>
              </a:rPr>
              <a:t>CONTROL SURVEYS </a:t>
            </a:r>
          </a:p>
          <a:p>
            <a:pPr marL="0" indent="0" algn="just">
              <a:buNone/>
            </a:pPr>
            <a:r>
              <a:rPr lang="en-US" spc="15" dirty="0">
                <a:latin typeface="Times New Roman"/>
                <a:cs typeface="Times New Roman"/>
              </a:rPr>
              <a:t>P</a:t>
            </a:r>
            <a:r>
              <a:rPr lang="en-US" spc="15" dirty="0" smtClean="0">
                <a:latin typeface="Times New Roman"/>
                <a:cs typeface="Times New Roman"/>
              </a:rPr>
              <a:t>rovide "basic control" </a:t>
            </a:r>
            <a:r>
              <a:rPr lang="en-US" spc="5" dirty="0" smtClean="0">
                <a:latin typeface="Times New Roman"/>
                <a:cs typeface="Times New Roman"/>
              </a:rPr>
              <a:t>or </a:t>
            </a:r>
            <a:r>
              <a:rPr lang="en-US" spc="10" dirty="0" smtClean="0">
                <a:latin typeface="Times New Roman"/>
                <a:cs typeface="Times New Roman"/>
              </a:rPr>
              <a:t>horizontal </a:t>
            </a:r>
            <a:r>
              <a:rPr lang="en-US" spc="25" dirty="0" smtClean="0">
                <a:latin typeface="Times New Roman"/>
                <a:cs typeface="Times New Roman"/>
              </a:rPr>
              <a:t>and </a:t>
            </a:r>
            <a:r>
              <a:rPr lang="en-US" spc="10" dirty="0" smtClean="0">
                <a:latin typeface="Times New Roman"/>
                <a:cs typeface="Times New Roman"/>
              </a:rPr>
              <a:t>vertical positions </a:t>
            </a:r>
            <a:r>
              <a:rPr lang="en-US" spc="20" dirty="0" smtClean="0">
                <a:latin typeface="Times New Roman"/>
                <a:cs typeface="Times New Roman"/>
              </a:rPr>
              <a:t>of </a:t>
            </a:r>
            <a:r>
              <a:rPr lang="en-US" spc="15" dirty="0" smtClean="0">
                <a:latin typeface="Times New Roman"/>
                <a:cs typeface="Times New Roman"/>
              </a:rPr>
              <a:t>points </a:t>
            </a:r>
            <a:r>
              <a:rPr lang="en-US" spc="25" dirty="0" smtClean="0">
                <a:latin typeface="Times New Roman"/>
                <a:cs typeface="Times New Roman"/>
              </a:rPr>
              <a:t>to  </a:t>
            </a:r>
            <a:r>
              <a:rPr lang="en-US" spc="10" dirty="0" smtClean="0">
                <a:latin typeface="Times New Roman"/>
                <a:cs typeface="Times New Roman"/>
              </a:rPr>
              <a:t>which </a:t>
            </a:r>
            <a:r>
              <a:rPr lang="en-US" spc="20" dirty="0" smtClean="0">
                <a:latin typeface="Times New Roman"/>
                <a:cs typeface="Times New Roman"/>
              </a:rPr>
              <a:t>supplementary </a:t>
            </a:r>
            <a:r>
              <a:rPr lang="en-US" spc="15" dirty="0" smtClean="0">
                <a:latin typeface="Times New Roman"/>
                <a:cs typeface="Times New Roman"/>
              </a:rPr>
              <a:t>surveys </a:t>
            </a:r>
            <a:r>
              <a:rPr lang="en-US" spc="30" dirty="0" smtClean="0">
                <a:latin typeface="Times New Roman"/>
                <a:cs typeface="Times New Roman"/>
              </a:rPr>
              <a:t>are </a:t>
            </a:r>
            <a:r>
              <a:rPr lang="en-US" spc="15" dirty="0" smtClean="0">
                <a:latin typeface="Times New Roman"/>
                <a:cs typeface="Times New Roman"/>
              </a:rPr>
              <a:t>adjusted. </a:t>
            </a:r>
            <a:r>
              <a:rPr lang="en-US" spc="25" dirty="0" smtClean="0">
                <a:latin typeface="Times New Roman"/>
                <a:cs typeface="Times New Roman"/>
              </a:rPr>
              <a:t>These </a:t>
            </a:r>
            <a:r>
              <a:rPr lang="en-US" spc="20" dirty="0" smtClean="0">
                <a:latin typeface="Times New Roman"/>
                <a:cs typeface="Times New Roman"/>
              </a:rPr>
              <a:t>types of surveys (sometimes termed </a:t>
            </a:r>
            <a:r>
              <a:rPr lang="en-US" spc="25" dirty="0" smtClean="0">
                <a:latin typeface="Times New Roman"/>
                <a:cs typeface="Times New Roman"/>
              </a:rPr>
              <a:t>and  </a:t>
            </a:r>
            <a:r>
              <a:rPr lang="en-US" spc="10" dirty="0" smtClean="0">
                <a:latin typeface="Times New Roman"/>
                <a:cs typeface="Times New Roman"/>
              </a:rPr>
              <a:t>traverse </a:t>
            </a:r>
            <a:r>
              <a:rPr lang="en-US" spc="15" dirty="0" smtClean="0">
                <a:latin typeface="Times New Roman"/>
                <a:cs typeface="Times New Roman"/>
              </a:rPr>
              <a:t>stations </a:t>
            </a:r>
            <a:r>
              <a:rPr lang="en-US" spc="25" dirty="0" smtClean="0">
                <a:latin typeface="Times New Roman"/>
                <a:cs typeface="Times New Roman"/>
              </a:rPr>
              <a:t>and </a:t>
            </a:r>
            <a:r>
              <a:rPr lang="en-US" spc="15" dirty="0" smtClean="0">
                <a:latin typeface="Times New Roman"/>
                <a:cs typeface="Times New Roman"/>
              </a:rPr>
              <a:t>the elevations </a:t>
            </a:r>
            <a:r>
              <a:rPr lang="en-US" spc="20" dirty="0" smtClean="0">
                <a:latin typeface="Times New Roman"/>
                <a:cs typeface="Times New Roman"/>
              </a:rPr>
              <a:t>of </a:t>
            </a:r>
            <a:r>
              <a:rPr lang="en-US" spc="10" dirty="0" smtClean="0">
                <a:latin typeface="Times New Roman"/>
                <a:cs typeface="Times New Roman"/>
              </a:rPr>
              <a:t>bench </a:t>
            </a:r>
            <a:r>
              <a:rPr lang="en-US" spc="15" dirty="0" smtClean="0">
                <a:latin typeface="Times New Roman"/>
                <a:cs typeface="Times New Roman"/>
              </a:rPr>
              <a:t>marks. </a:t>
            </a:r>
            <a:r>
              <a:rPr lang="en-US" spc="25" dirty="0" smtClean="0">
                <a:latin typeface="Times New Roman"/>
                <a:cs typeface="Times New Roman"/>
              </a:rPr>
              <a:t>These </a:t>
            </a:r>
            <a:r>
              <a:rPr lang="en-US" spc="10" dirty="0" smtClean="0">
                <a:latin typeface="Times New Roman"/>
                <a:cs typeface="Times New Roman"/>
              </a:rPr>
              <a:t>control </a:t>
            </a:r>
            <a:r>
              <a:rPr lang="en-US" spc="15" dirty="0" smtClean="0">
                <a:latin typeface="Times New Roman"/>
                <a:cs typeface="Times New Roman"/>
              </a:rPr>
              <a:t>points </a:t>
            </a:r>
            <a:r>
              <a:rPr lang="en-US" spc="30" dirty="0" smtClean="0">
                <a:latin typeface="Times New Roman"/>
                <a:cs typeface="Times New Roman"/>
              </a:rPr>
              <a:t>are </a:t>
            </a:r>
            <a:r>
              <a:rPr lang="en-US" spc="5" dirty="0" smtClean="0">
                <a:latin typeface="Times New Roman"/>
                <a:cs typeface="Times New Roman"/>
              </a:rPr>
              <a:t>further </a:t>
            </a:r>
            <a:r>
              <a:rPr lang="en-US" spc="20" dirty="0" smtClean="0">
                <a:latin typeface="Times New Roman"/>
                <a:cs typeface="Times New Roman"/>
              </a:rPr>
              <a:t>used </a:t>
            </a:r>
            <a:r>
              <a:rPr lang="en-US" spc="35" dirty="0" smtClean="0">
                <a:latin typeface="Times New Roman"/>
                <a:cs typeface="Times New Roman"/>
              </a:rPr>
              <a:t>as  </a:t>
            </a:r>
            <a:r>
              <a:rPr lang="en-US" spc="15" dirty="0" smtClean="0">
                <a:latin typeface="Times New Roman"/>
                <a:cs typeface="Times New Roman"/>
              </a:rPr>
              <a:t>References </a:t>
            </a:r>
            <a:r>
              <a:rPr lang="en-US" spc="5" dirty="0" smtClean="0">
                <a:latin typeface="Times New Roman"/>
                <a:cs typeface="Times New Roman"/>
              </a:rPr>
              <a:t>for </a:t>
            </a:r>
            <a:r>
              <a:rPr lang="en-US" spc="15" dirty="0" smtClean="0">
                <a:latin typeface="Times New Roman"/>
                <a:cs typeface="Times New Roman"/>
              </a:rPr>
              <a:t>hydrographic </a:t>
            </a:r>
            <a:r>
              <a:rPr lang="en-US" spc="20" dirty="0" smtClean="0">
                <a:latin typeface="Times New Roman"/>
                <a:cs typeface="Times New Roman"/>
              </a:rPr>
              <a:t>surveys of </a:t>
            </a:r>
            <a:r>
              <a:rPr lang="en-US" spc="15" dirty="0" smtClean="0">
                <a:latin typeface="Times New Roman"/>
                <a:cs typeface="Times New Roman"/>
              </a:rPr>
              <a:t>the coastal waters; </a:t>
            </a:r>
            <a:r>
              <a:rPr lang="en-US" spc="5" dirty="0" smtClean="0">
                <a:latin typeface="Times New Roman"/>
                <a:cs typeface="Times New Roman"/>
              </a:rPr>
              <a:t>for </a:t>
            </a:r>
            <a:r>
              <a:rPr lang="en-US" spc="20" dirty="0" smtClean="0">
                <a:latin typeface="Times New Roman"/>
                <a:cs typeface="Times New Roman"/>
              </a:rPr>
              <a:t>topographic </a:t>
            </a:r>
            <a:r>
              <a:rPr lang="en-US" spc="10" dirty="0" smtClean="0">
                <a:latin typeface="Times New Roman"/>
                <a:cs typeface="Times New Roman"/>
              </a:rPr>
              <a:t>control; </a:t>
            </a:r>
            <a:r>
              <a:rPr lang="en-US" spc="25" dirty="0" smtClean="0">
                <a:latin typeface="Times New Roman"/>
                <a:cs typeface="Times New Roman"/>
              </a:rPr>
              <a:t>and </a:t>
            </a:r>
            <a:r>
              <a:rPr lang="en-US" spc="5" dirty="0" smtClean="0">
                <a:latin typeface="Times New Roman"/>
                <a:cs typeface="Times New Roman"/>
              </a:rPr>
              <a:t>for </a:t>
            </a:r>
            <a:r>
              <a:rPr lang="en-US" spc="25" dirty="0" smtClean="0">
                <a:latin typeface="Times New Roman"/>
                <a:cs typeface="Times New Roman"/>
              </a:rPr>
              <a:t>the  </a:t>
            </a:r>
            <a:r>
              <a:rPr lang="en-US" spc="10" dirty="0" smtClean="0">
                <a:latin typeface="Times New Roman"/>
                <a:cs typeface="Times New Roman"/>
              </a:rPr>
              <a:t>control </a:t>
            </a:r>
            <a:r>
              <a:rPr lang="en-US" spc="20" dirty="0" smtClean="0">
                <a:latin typeface="Times New Roman"/>
                <a:cs typeface="Times New Roman"/>
              </a:rPr>
              <a:t>of many </a:t>
            </a:r>
            <a:r>
              <a:rPr lang="en-US" spc="10" dirty="0" smtClean="0">
                <a:latin typeface="Times New Roman"/>
                <a:cs typeface="Times New Roman"/>
              </a:rPr>
              <a:t>state, </a:t>
            </a:r>
            <a:r>
              <a:rPr lang="en-US" spc="5" dirty="0" smtClean="0">
                <a:latin typeface="Times New Roman"/>
                <a:cs typeface="Times New Roman"/>
              </a:rPr>
              <a:t>city, </a:t>
            </a:r>
            <a:r>
              <a:rPr lang="en-US" spc="25" dirty="0" smtClean="0">
                <a:latin typeface="Times New Roman"/>
                <a:cs typeface="Times New Roman"/>
              </a:rPr>
              <a:t>and </a:t>
            </a:r>
            <a:r>
              <a:rPr lang="en-US" spc="15" dirty="0" smtClean="0">
                <a:latin typeface="Times New Roman"/>
                <a:cs typeface="Times New Roman"/>
              </a:rPr>
              <a:t>private</a:t>
            </a:r>
            <a:r>
              <a:rPr lang="en-US" spc="55" dirty="0" smtClean="0">
                <a:latin typeface="Times New Roman"/>
                <a:cs typeface="Times New Roman"/>
              </a:rPr>
              <a:t> </a:t>
            </a:r>
            <a:r>
              <a:rPr lang="en-US" spc="15" dirty="0" smtClean="0">
                <a:latin typeface="Times New Roman"/>
                <a:cs typeface="Times New Roman"/>
              </a:rPr>
              <a:t>surveys.</a:t>
            </a:r>
            <a:endParaRPr lang="en-US" dirty="0"/>
          </a:p>
        </p:txBody>
      </p:sp>
    </p:spTree>
    <p:extLst>
      <p:ext uri="{BB962C8B-B14F-4D97-AF65-F5344CB8AC3E}">
        <p14:creationId xmlns:p14="http://schemas.microsoft.com/office/powerpoint/2010/main" val="222263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00000"/>
              </a:lnSpc>
              <a:spcBef>
                <a:spcPts val="1070"/>
              </a:spcBef>
              <a:buNone/>
            </a:pPr>
            <a:r>
              <a:rPr lang="en-US" b="1" spc="15" dirty="0" smtClean="0">
                <a:latin typeface="Times New Roman"/>
                <a:cs typeface="Times New Roman"/>
              </a:rPr>
              <a:t>Objective </a:t>
            </a:r>
            <a:r>
              <a:rPr lang="en-US" b="1" spc="20" dirty="0" smtClean="0">
                <a:latin typeface="Times New Roman"/>
                <a:cs typeface="Times New Roman"/>
              </a:rPr>
              <a:t>of</a:t>
            </a:r>
            <a:r>
              <a:rPr lang="en-US" b="1" spc="-10" dirty="0" smtClean="0">
                <a:latin typeface="Times New Roman"/>
                <a:cs typeface="Times New Roman"/>
              </a:rPr>
              <a:t> </a:t>
            </a:r>
            <a:r>
              <a:rPr lang="en-US" b="1" spc="15" dirty="0" smtClean="0">
                <a:latin typeface="Times New Roman"/>
                <a:cs typeface="Times New Roman"/>
              </a:rPr>
              <a:t>surveying</a:t>
            </a:r>
            <a:endParaRPr lang="en-US" dirty="0" smtClean="0">
              <a:latin typeface="Times New Roman"/>
              <a:cs typeface="Times New Roman"/>
            </a:endParaRPr>
          </a:p>
          <a:p>
            <a:pPr marL="0" marR="5080" indent="0" algn="just">
              <a:lnSpc>
                <a:spcPct val="100899"/>
              </a:lnSpc>
              <a:spcBef>
                <a:spcPts val="1095"/>
              </a:spcBef>
              <a:buNone/>
            </a:pPr>
            <a:r>
              <a:rPr lang="en-US" spc="20" dirty="0" smtClean="0">
                <a:latin typeface="Times New Roman"/>
                <a:cs typeface="Times New Roman"/>
              </a:rPr>
              <a:t>The </a:t>
            </a:r>
            <a:r>
              <a:rPr lang="en-US" spc="30" dirty="0" smtClean="0">
                <a:latin typeface="Times New Roman"/>
                <a:cs typeface="Times New Roman"/>
              </a:rPr>
              <a:t>aim </a:t>
            </a:r>
            <a:r>
              <a:rPr lang="en-US" spc="20" dirty="0" smtClean="0">
                <a:latin typeface="Times New Roman"/>
                <a:cs typeface="Times New Roman"/>
              </a:rPr>
              <a:t>of </a:t>
            </a:r>
            <a:r>
              <a:rPr lang="en-US" spc="15" dirty="0" smtClean="0">
                <a:latin typeface="Times New Roman"/>
                <a:cs typeface="Times New Roman"/>
              </a:rPr>
              <a:t>surveying </a:t>
            </a:r>
            <a:r>
              <a:rPr lang="en-US" spc="25" dirty="0" smtClean="0">
                <a:latin typeface="Times New Roman"/>
                <a:cs typeface="Times New Roman"/>
              </a:rPr>
              <a:t>is </a:t>
            </a:r>
            <a:r>
              <a:rPr lang="en-US" spc="5" dirty="0" smtClean="0">
                <a:latin typeface="Times New Roman"/>
                <a:cs typeface="Times New Roman"/>
              </a:rPr>
              <a:t>to </a:t>
            </a:r>
            <a:r>
              <a:rPr lang="en-US" spc="15" dirty="0" smtClean="0">
                <a:latin typeface="Times New Roman"/>
                <a:cs typeface="Times New Roman"/>
              </a:rPr>
              <a:t>prepare a </a:t>
            </a:r>
            <a:r>
              <a:rPr lang="en-US" spc="20" dirty="0" smtClean="0">
                <a:latin typeface="Times New Roman"/>
                <a:cs typeface="Times New Roman"/>
              </a:rPr>
              <a:t>plan </a:t>
            </a:r>
            <a:r>
              <a:rPr lang="en-US" spc="5" dirty="0" smtClean="0">
                <a:latin typeface="Times New Roman"/>
                <a:cs typeface="Times New Roman"/>
              </a:rPr>
              <a:t>or </a:t>
            </a:r>
            <a:r>
              <a:rPr lang="en-US" spc="15" dirty="0" smtClean="0">
                <a:latin typeface="Times New Roman"/>
                <a:cs typeface="Times New Roman"/>
              </a:rPr>
              <a:t>map </a:t>
            </a:r>
            <a:r>
              <a:rPr lang="en-US" spc="5" dirty="0" smtClean="0">
                <a:latin typeface="Times New Roman"/>
                <a:cs typeface="Times New Roman"/>
              </a:rPr>
              <a:t>to </a:t>
            </a:r>
            <a:r>
              <a:rPr lang="en-US" spc="15" dirty="0" smtClean="0">
                <a:latin typeface="Times New Roman"/>
                <a:cs typeface="Times New Roman"/>
              </a:rPr>
              <a:t>show the relative positions </a:t>
            </a:r>
            <a:r>
              <a:rPr lang="en-US" spc="20" dirty="0" smtClean="0">
                <a:latin typeface="Times New Roman"/>
                <a:cs typeface="Times New Roman"/>
              </a:rPr>
              <a:t>of </a:t>
            </a:r>
            <a:r>
              <a:rPr lang="en-US" spc="25" dirty="0" smtClean="0">
                <a:latin typeface="Times New Roman"/>
                <a:cs typeface="Times New Roman"/>
              </a:rPr>
              <a:t>the </a:t>
            </a:r>
            <a:r>
              <a:rPr lang="en-US" spc="15" dirty="0" smtClean="0">
                <a:latin typeface="Times New Roman"/>
                <a:cs typeface="Times New Roman"/>
              </a:rPr>
              <a:t>objects </a:t>
            </a:r>
            <a:r>
              <a:rPr lang="en-US" spc="5" dirty="0" smtClean="0">
                <a:latin typeface="Times New Roman"/>
                <a:cs typeface="Times New Roman"/>
              </a:rPr>
              <a:t>on  </a:t>
            </a:r>
            <a:r>
              <a:rPr lang="en-US" spc="15" dirty="0" smtClean="0">
                <a:latin typeface="Times New Roman"/>
                <a:cs typeface="Times New Roman"/>
              </a:rPr>
              <a:t>the surface </a:t>
            </a:r>
            <a:r>
              <a:rPr lang="en-US" spc="20" dirty="0" smtClean="0">
                <a:latin typeface="Times New Roman"/>
                <a:cs typeface="Times New Roman"/>
              </a:rPr>
              <a:t>of </a:t>
            </a:r>
            <a:r>
              <a:rPr lang="en-US" spc="15" dirty="0" smtClean="0">
                <a:latin typeface="Times New Roman"/>
                <a:cs typeface="Times New Roman"/>
              </a:rPr>
              <a:t>the </a:t>
            </a:r>
            <a:r>
              <a:rPr lang="en-US" spc="10" dirty="0" smtClean="0">
                <a:latin typeface="Times New Roman"/>
                <a:cs typeface="Times New Roman"/>
              </a:rPr>
              <a:t>earth. </a:t>
            </a:r>
            <a:r>
              <a:rPr lang="en-US" spc="30" dirty="0" smtClean="0">
                <a:latin typeface="Times New Roman"/>
                <a:cs typeface="Times New Roman"/>
              </a:rPr>
              <a:t>The </a:t>
            </a:r>
            <a:r>
              <a:rPr lang="en-US" spc="25" dirty="0" smtClean="0">
                <a:latin typeface="Times New Roman"/>
                <a:cs typeface="Times New Roman"/>
              </a:rPr>
              <a:t>map is </a:t>
            </a:r>
            <a:r>
              <a:rPr lang="en-US" spc="20" dirty="0" smtClean="0">
                <a:latin typeface="Times New Roman"/>
                <a:cs typeface="Times New Roman"/>
              </a:rPr>
              <a:t>drawn </a:t>
            </a:r>
            <a:r>
              <a:rPr lang="en-US" spc="25" dirty="0" smtClean="0">
                <a:latin typeface="Times New Roman"/>
                <a:cs typeface="Times New Roman"/>
              </a:rPr>
              <a:t>to </a:t>
            </a:r>
            <a:r>
              <a:rPr lang="en-US" spc="15" dirty="0" smtClean="0">
                <a:latin typeface="Times New Roman"/>
                <a:cs typeface="Times New Roman"/>
              </a:rPr>
              <a:t>some suitable scale .It </a:t>
            </a:r>
            <a:r>
              <a:rPr lang="en-US" spc="20" dirty="0" smtClean="0">
                <a:latin typeface="Times New Roman"/>
                <a:cs typeface="Times New Roman"/>
              </a:rPr>
              <a:t>shows </a:t>
            </a:r>
            <a:r>
              <a:rPr lang="en-US" spc="15" dirty="0" smtClean="0">
                <a:latin typeface="Times New Roman"/>
                <a:cs typeface="Times New Roman"/>
              </a:rPr>
              <a:t>the natural features </a:t>
            </a:r>
            <a:r>
              <a:rPr lang="en-US" spc="20" dirty="0" smtClean="0">
                <a:latin typeface="Times New Roman"/>
                <a:cs typeface="Times New Roman"/>
              </a:rPr>
              <a:t>of  </a:t>
            </a:r>
            <a:r>
              <a:rPr lang="en-US" spc="15" dirty="0" smtClean="0">
                <a:latin typeface="Times New Roman"/>
                <a:cs typeface="Times New Roman"/>
              </a:rPr>
              <a:t>a </a:t>
            </a:r>
            <a:r>
              <a:rPr lang="en-US" spc="10" dirty="0" smtClean="0">
                <a:latin typeface="Times New Roman"/>
                <a:cs typeface="Times New Roman"/>
              </a:rPr>
              <a:t>country </a:t>
            </a:r>
            <a:r>
              <a:rPr lang="en-US" spc="15" dirty="0" smtClean="0">
                <a:latin typeface="Times New Roman"/>
                <a:cs typeface="Times New Roman"/>
              </a:rPr>
              <a:t>such </a:t>
            </a:r>
            <a:r>
              <a:rPr lang="en-US" spc="35" dirty="0" smtClean="0">
                <a:latin typeface="Times New Roman"/>
                <a:cs typeface="Times New Roman"/>
              </a:rPr>
              <a:t>as </a:t>
            </a:r>
            <a:r>
              <a:rPr lang="en-US" spc="20" dirty="0" smtClean="0">
                <a:latin typeface="Times New Roman"/>
                <a:cs typeface="Times New Roman"/>
              </a:rPr>
              <a:t>towns, </a:t>
            </a:r>
            <a:r>
              <a:rPr lang="en-US" spc="15" dirty="0" smtClean="0">
                <a:latin typeface="Times New Roman"/>
                <a:cs typeface="Times New Roman"/>
              </a:rPr>
              <a:t>villages, roads, railways, rivers, etc. </a:t>
            </a:r>
            <a:r>
              <a:rPr lang="en-US" spc="20" dirty="0" smtClean="0">
                <a:latin typeface="Times New Roman"/>
                <a:cs typeface="Times New Roman"/>
              </a:rPr>
              <a:t>Maps </a:t>
            </a:r>
            <a:r>
              <a:rPr lang="en-US" spc="25" dirty="0" smtClean="0">
                <a:latin typeface="Times New Roman"/>
                <a:cs typeface="Times New Roman"/>
              </a:rPr>
              <a:t>may </a:t>
            </a:r>
            <a:r>
              <a:rPr lang="en-US" spc="15" dirty="0" smtClean="0">
                <a:latin typeface="Times New Roman"/>
                <a:cs typeface="Times New Roman"/>
              </a:rPr>
              <a:t>also </a:t>
            </a:r>
            <a:r>
              <a:rPr lang="en-US" spc="20" dirty="0" smtClean="0">
                <a:latin typeface="Times New Roman"/>
                <a:cs typeface="Times New Roman"/>
              </a:rPr>
              <a:t>include </a:t>
            </a:r>
            <a:r>
              <a:rPr lang="en-US" spc="15" dirty="0" smtClean="0">
                <a:latin typeface="Times New Roman"/>
                <a:cs typeface="Times New Roman"/>
              </a:rPr>
              <a:t>details </a:t>
            </a:r>
            <a:r>
              <a:rPr lang="en-US" spc="20" dirty="0" smtClean="0">
                <a:latin typeface="Times New Roman"/>
                <a:cs typeface="Times New Roman"/>
              </a:rPr>
              <a:t>of  </a:t>
            </a:r>
            <a:r>
              <a:rPr lang="en-US" spc="15" dirty="0" smtClean="0">
                <a:latin typeface="Times New Roman"/>
                <a:cs typeface="Times New Roman"/>
              </a:rPr>
              <a:t>different engineering works, such </a:t>
            </a:r>
            <a:r>
              <a:rPr lang="en-US" spc="35" dirty="0" smtClean="0">
                <a:latin typeface="Times New Roman"/>
                <a:cs typeface="Times New Roman"/>
              </a:rPr>
              <a:t>as </a:t>
            </a:r>
            <a:r>
              <a:rPr lang="en-US" spc="20" dirty="0" smtClean="0">
                <a:latin typeface="Times New Roman"/>
                <a:cs typeface="Times New Roman"/>
              </a:rPr>
              <a:t>roads, </a:t>
            </a:r>
            <a:r>
              <a:rPr lang="en-US" spc="15" dirty="0" smtClean="0">
                <a:latin typeface="Times New Roman"/>
                <a:cs typeface="Times New Roman"/>
              </a:rPr>
              <a:t>railways, irrigation, canals,</a:t>
            </a:r>
            <a:r>
              <a:rPr lang="en-US" spc="-35" dirty="0" smtClean="0">
                <a:latin typeface="Times New Roman"/>
                <a:cs typeface="Times New Roman"/>
              </a:rPr>
              <a:t> </a:t>
            </a:r>
            <a:r>
              <a:rPr lang="en-US" spc="15" dirty="0" smtClean="0">
                <a:latin typeface="Times New Roman"/>
                <a:cs typeface="Times New Roman"/>
              </a:rPr>
              <a:t>etc.</a:t>
            </a:r>
            <a:endParaRPr lang="en-US" dirty="0">
              <a:latin typeface="Times New Roman"/>
              <a:cs typeface="Times New Roman"/>
            </a:endParaRPr>
          </a:p>
        </p:txBody>
      </p:sp>
    </p:spTree>
    <p:extLst>
      <p:ext uri="{BB962C8B-B14F-4D97-AF65-F5344CB8AC3E}">
        <p14:creationId xmlns:p14="http://schemas.microsoft.com/office/powerpoint/2010/main" val="164356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701"/>
            <a:ext cx="10515600" cy="5507262"/>
          </a:xfrm>
        </p:spPr>
        <p:txBody>
          <a:bodyPr>
            <a:normAutofit fontScale="92500" lnSpcReduction="20000"/>
          </a:bodyPr>
          <a:lstStyle/>
          <a:p>
            <a:pPr marL="0" indent="0">
              <a:lnSpc>
                <a:spcPct val="100000"/>
              </a:lnSpc>
              <a:buNone/>
            </a:pPr>
            <a:r>
              <a:rPr lang="en-US" b="1" spc="20" dirty="0" smtClean="0">
                <a:latin typeface="Times New Roman"/>
                <a:cs typeface="Times New Roman"/>
              </a:rPr>
              <a:t>Uses of</a:t>
            </a:r>
            <a:r>
              <a:rPr lang="en-US" b="1" spc="-25" dirty="0" smtClean="0">
                <a:latin typeface="Times New Roman"/>
                <a:cs typeface="Times New Roman"/>
              </a:rPr>
              <a:t> </a:t>
            </a:r>
            <a:r>
              <a:rPr lang="en-US" b="1" spc="10" dirty="0" smtClean="0">
                <a:latin typeface="Times New Roman"/>
                <a:cs typeface="Times New Roman"/>
              </a:rPr>
              <a:t>surveying</a:t>
            </a:r>
            <a:endParaRPr lang="en-US" dirty="0" smtClean="0">
              <a:latin typeface="Times New Roman"/>
              <a:cs typeface="Times New Roman"/>
            </a:endParaRPr>
          </a:p>
          <a:p>
            <a:pPr>
              <a:lnSpc>
                <a:spcPct val="100000"/>
              </a:lnSpc>
              <a:spcBef>
                <a:spcPts val="30"/>
              </a:spcBef>
            </a:pPr>
            <a:endParaRPr lang="en-US" sz="1800" dirty="0" smtClean="0">
              <a:latin typeface="Times New Roman"/>
              <a:cs typeface="Times New Roman"/>
            </a:endParaRPr>
          </a:p>
          <a:p>
            <a:pPr marL="12700">
              <a:lnSpc>
                <a:spcPct val="100000"/>
              </a:lnSpc>
            </a:pPr>
            <a:r>
              <a:rPr lang="en-US" spc="15" dirty="0" smtClean="0">
                <a:latin typeface="Times New Roman"/>
                <a:cs typeface="Times New Roman"/>
              </a:rPr>
              <a:t>Surveying </a:t>
            </a:r>
            <a:r>
              <a:rPr lang="en-US" spc="25" dirty="0" smtClean="0">
                <a:latin typeface="Times New Roman"/>
                <a:cs typeface="Times New Roman"/>
              </a:rPr>
              <a:t>may be </a:t>
            </a:r>
            <a:r>
              <a:rPr lang="en-US" spc="20" dirty="0" smtClean="0">
                <a:latin typeface="Times New Roman"/>
                <a:cs typeface="Times New Roman"/>
              </a:rPr>
              <a:t>used </a:t>
            </a:r>
            <a:r>
              <a:rPr lang="en-US" spc="5" dirty="0" smtClean="0">
                <a:latin typeface="Times New Roman"/>
                <a:cs typeface="Times New Roman"/>
              </a:rPr>
              <a:t>for </a:t>
            </a:r>
            <a:r>
              <a:rPr lang="en-US" spc="15" dirty="0" smtClean="0">
                <a:latin typeface="Times New Roman"/>
                <a:cs typeface="Times New Roman"/>
              </a:rPr>
              <a:t>the following </a:t>
            </a:r>
            <a:r>
              <a:rPr lang="en-US" spc="20" dirty="0" smtClean="0">
                <a:latin typeface="Times New Roman"/>
                <a:cs typeface="Times New Roman"/>
              </a:rPr>
              <a:t>various</a:t>
            </a:r>
            <a:r>
              <a:rPr lang="en-US" spc="-35" dirty="0" smtClean="0">
                <a:latin typeface="Times New Roman"/>
                <a:cs typeface="Times New Roman"/>
              </a:rPr>
              <a:t> </a:t>
            </a:r>
            <a:r>
              <a:rPr lang="en-US" spc="15" dirty="0" smtClean="0">
                <a:latin typeface="Times New Roman"/>
                <a:cs typeface="Times New Roman"/>
              </a:rPr>
              <a:t>applications.</a:t>
            </a:r>
            <a:endParaRPr lang="en-US" dirty="0" smtClean="0">
              <a:latin typeface="Times New Roman"/>
              <a:cs typeface="Times New Roman"/>
            </a:endParaRPr>
          </a:p>
          <a:p>
            <a:pPr marL="12700">
              <a:lnSpc>
                <a:spcPct val="100000"/>
              </a:lnSpc>
              <a:spcBef>
                <a:spcPts val="1140"/>
              </a:spcBef>
            </a:pPr>
            <a:r>
              <a:rPr lang="en-US" spc="30" dirty="0" smtClean="0">
                <a:latin typeface="Times New Roman"/>
                <a:cs typeface="Times New Roman"/>
              </a:rPr>
              <a:t>To</a:t>
            </a:r>
            <a:r>
              <a:rPr lang="en-US" spc="130" dirty="0" smtClean="0">
                <a:latin typeface="Times New Roman"/>
                <a:cs typeface="Times New Roman"/>
              </a:rPr>
              <a:t> </a:t>
            </a:r>
            <a:r>
              <a:rPr lang="en-US" spc="15" dirty="0" smtClean="0">
                <a:latin typeface="Times New Roman"/>
                <a:cs typeface="Times New Roman"/>
              </a:rPr>
              <a:t>prepare</a:t>
            </a:r>
            <a:r>
              <a:rPr lang="en-US" spc="160" dirty="0" smtClean="0">
                <a:latin typeface="Times New Roman"/>
                <a:cs typeface="Times New Roman"/>
              </a:rPr>
              <a:t> </a:t>
            </a:r>
            <a:r>
              <a:rPr lang="en-US" spc="15" dirty="0" smtClean="0">
                <a:latin typeface="Times New Roman"/>
                <a:cs typeface="Times New Roman"/>
              </a:rPr>
              <a:t>a</a:t>
            </a:r>
            <a:r>
              <a:rPr lang="en-US" spc="160" dirty="0" smtClean="0">
                <a:latin typeface="Times New Roman"/>
                <a:cs typeface="Times New Roman"/>
              </a:rPr>
              <a:t> </a:t>
            </a:r>
            <a:r>
              <a:rPr lang="en-US" spc="15" dirty="0" smtClean="0">
                <a:latin typeface="Times New Roman"/>
                <a:cs typeface="Times New Roman"/>
              </a:rPr>
              <a:t>topographical</a:t>
            </a:r>
            <a:r>
              <a:rPr lang="en-US" spc="185" dirty="0" smtClean="0">
                <a:latin typeface="Times New Roman"/>
                <a:cs typeface="Times New Roman"/>
              </a:rPr>
              <a:t> </a:t>
            </a:r>
            <a:r>
              <a:rPr lang="en-US" spc="25" dirty="0" smtClean="0">
                <a:latin typeface="Times New Roman"/>
                <a:cs typeface="Times New Roman"/>
              </a:rPr>
              <a:t>map</a:t>
            </a:r>
            <a:r>
              <a:rPr lang="en-US" spc="165" dirty="0" smtClean="0">
                <a:latin typeface="Times New Roman"/>
                <a:cs typeface="Times New Roman"/>
              </a:rPr>
              <a:t> </a:t>
            </a:r>
            <a:r>
              <a:rPr lang="en-US" spc="20" dirty="0" smtClean="0">
                <a:latin typeface="Times New Roman"/>
                <a:cs typeface="Times New Roman"/>
              </a:rPr>
              <a:t>which</a:t>
            </a:r>
            <a:r>
              <a:rPr lang="en-US" spc="165" dirty="0" smtClean="0">
                <a:latin typeface="Times New Roman"/>
                <a:cs typeface="Times New Roman"/>
              </a:rPr>
              <a:t> </a:t>
            </a:r>
            <a:r>
              <a:rPr lang="en-US" spc="15" dirty="0" smtClean="0">
                <a:latin typeface="Times New Roman"/>
                <a:cs typeface="Times New Roman"/>
              </a:rPr>
              <a:t>shows</a:t>
            </a:r>
            <a:r>
              <a:rPr lang="en-US" spc="155" dirty="0" smtClean="0">
                <a:latin typeface="Times New Roman"/>
                <a:cs typeface="Times New Roman"/>
              </a:rPr>
              <a:t> </a:t>
            </a:r>
            <a:r>
              <a:rPr lang="en-US" spc="15" dirty="0" smtClean="0">
                <a:latin typeface="Times New Roman"/>
                <a:cs typeface="Times New Roman"/>
              </a:rPr>
              <a:t>the</a:t>
            </a:r>
            <a:r>
              <a:rPr lang="en-US" spc="160" dirty="0" smtClean="0">
                <a:latin typeface="Times New Roman"/>
                <a:cs typeface="Times New Roman"/>
              </a:rPr>
              <a:t> </a:t>
            </a:r>
            <a:r>
              <a:rPr lang="en-US" spc="10" dirty="0" smtClean="0">
                <a:latin typeface="Times New Roman"/>
                <a:cs typeface="Times New Roman"/>
              </a:rPr>
              <a:t>hills,</a:t>
            </a:r>
            <a:r>
              <a:rPr lang="en-US" spc="180" dirty="0" smtClean="0">
                <a:latin typeface="Times New Roman"/>
                <a:cs typeface="Times New Roman"/>
              </a:rPr>
              <a:t> </a:t>
            </a:r>
            <a:r>
              <a:rPr lang="en-US" spc="10" dirty="0" smtClean="0">
                <a:latin typeface="Times New Roman"/>
                <a:cs typeface="Times New Roman"/>
              </a:rPr>
              <a:t>valleys,</a:t>
            </a:r>
            <a:r>
              <a:rPr lang="en-US" spc="175" dirty="0" smtClean="0">
                <a:latin typeface="Times New Roman"/>
                <a:cs typeface="Times New Roman"/>
              </a:rPr>
              <a:t> </a:t>
            </a:r>
            <a:r>
              <a:rPr lang="en-US" spc="15" dirty="0" smtClean="0">
                <a:latin typeface="Times New Roman"/>
                <a:cs typeface="Times New Roman"/>
              </a:rPr>
              <a:t>rivers,</a:t>
            </a:r>
            <a:r>
              <a:rPr lang="en-US" spc="175" dirty="0" smtClean="0">
                <a:latin typeface="Times New Roman"/>
                <a:cs typeface="Times New Roman"/>
              </a:rPr>
              <a:t> </a:t>
            </a:r>
            <a:r>
              <a:rPr lang="en-US" spc="10" dirty="0" smtClean="0">
                <a:latin typeface="Times New Roman"/>
                <a:cs typeface="Times New Roman"/>
              </a:rPr>
              <a:t>villages,</a:t>
            </a:r>
            <a:r>
              <a:rPr lang="en-US" spc="140" dirty="0" smtClean="0">
                <a:latin typeface="Times New Roman"/>
                <a:cs typeface="Times New Roman"/>
              </a:rPr>
              <a:t> </a:t>
            </a:r>
            <a:r>
              <a:rPr lang="en-US" spc="20" dirty="0" smtClean="0">
                <a:latin typeface="Times New Roman"/>
                <a:cs typeface="Times New Roman"/>
              </a:rPr>
              <a:t>towns,</a:t>
            </a:r>
            <a:r>
              <a:rPr lang="en-US" spc="175" dirty="0" smtClean="0">
                <a:latin typeface="Times New Roman"/>
                <a:cs typeface="Times New Roman"/>
              </a:rPr>
              <a:t> </a:t>
            </a:r>
            <a:r>
              <a:rPr lang="en-US" spc="15" dirty="0" smtClean="0">
                <a:latin typeface="Times New Roman"/>
                <a:cs typeface="Times New Roman"/>
              </a:rPr>
              <a:t>forests</a:t>
            </a:r>
            <a:endParaRPr lang="en-US" dirty="0" smtClean="0">
              <a:latin typeface="Times New Roman"/>
              <a:cs typeface="Times New Roman"/>
            </a:endParaRPr>
          </a:p>
          <a:p>
            <a:pPr marL="0" indent="0">
              <a:lnSpc>
                <a:spcPct val="100000"/>
              </a:lnSpc>
              <a:spcBef>
                <a:spcPts val="60"/>
              </a:spcBef>
              <a:buNone/>
            </a:pPr>
            <a:r>
              <a:rPr lang="en-US" spc="10" dirty="0" smtClean="0">
                <a:latin typeface="Times New Roman"/>
                <a:cs typeface="Times New Roman"/>
              </a:rPr>
              <a:t>,etc. </a:t>
            </a:r>
            <a:r>
              <a:rPr lang="en-US" spc="20" dirty="0" smtClean="0">
                <a:latin typeface="Times New Roman"/>
                <a:cs typeface="Times New Roman"/>
              </a:rPr>
              <a:t>of </a:t>
            </a:r>
            <a:r>
              <a:rPr lang="en-US" spc="15" dirty="0" smtClean="0">
                <a:latin typeface="Times New Roman"/>
                <a:cs typeface="Times New Roman"/>
              </a:rPr>
              <a:t>a</a:t>
            </a:r>
            <a:r>
              <a:rPr lang="en-US" spc="-5" dirty="0" smtClean="0">
                <a:latin typeface="Times New Roman"/>
                <a:cs typeface="Times New Roman"/>
              </a:rPr>
              <a:t> </a:t>
            </a:r>
            <a:r>
              <a:rPr lang="en-US" spc="10" dirty="0" smtClean="0">
                <a:latin typeface="Times New Roman"/>
                <a:cs typeface="Times New Roman"/>
              </a:rPr>
              <a:t>country.</a:t>
            </a:r>
            <a:endParaRPr lang="en-US" dirty="0" smtClean="0">
              <a:latin typeface="Times New Roman"/>
              <a:cs typeface="Times New Roman"/>
            </a:endParaRPr>
          </a:p>
          <a:p>
            <a:pPr>
              <a:lnSpc>
                <a:spcPct val="100000"/>
              </a:lnSpc>
              <a:spcBef>
                <a:spcPts val="25"/>
              </a:spcBef>
            </a:pPr>
            <a:endParaRPr lang="en-US" sz="1800" dirty="0" smtClean="0">
              <a:latin typeface="Times New Roman"/>
              <a:cs typeface="Times New Roman"/>
            </a:endParaRPr>
          </a:p>
          <a:p>
            <a:pPr marL="12700">
              <a:lnSpc>
                <a:spcPct val="100000"/>
              </a:lnSpc>
            </a:pPr>
            <a:r>
              <a:rPr lang="en-US" spc="30" dirty="0" smtClean="0">
                <a:latin typeface="Times New Roman"/>
                <a:cs typeface="Times New Roman"/>
              </a:rPr>
              <a:t>To </a:t>
            </a:r>
            <a:r>
              <a:rPr lang="en-US" spc="15" dirty="0" smtClean="0">
                <a:latin typeface="Times New Roman"/>
                <a:cs typeface="Times New Roman"/>
              </a:rPr>
              <a:t>prepare a </a:t>
            </a:r>
            <a:r>
              <a:rPr lang="en-US" spc="10" dirty="0" smtClean="0">
                <a:latin typeface="Times New Roman"/>
                <a:cs typeface="Times New Roman"/>
              </a:rPr>
              <a:t>cadastral </a:t>
            </a:r>
            <a:r>
              <a:rPr lang="en-US" spc="25" dirty="0" smtClean="0">
                <a:latin typeface="Times New Roman"/>
                <a:cs typeface="Times New Roman"/>
              </a:rPr>
              <a:t>map </a:t>
            </a:r>
            <a:r>
              <a:rPr lang="en-US" spc="15" dirty="0" smtClean="0">
                <a:latin typeface="Times New Roman"/>
                <a:cs typeface="Times New Roman"/>
              </a:rPr>
              <a:t>showing </a:t>
            </a:r>
            <a:r>
              <a:rPr lang="en-US" spc="25" dirty="0" smtClean="0">
                <a:latin typeface="Times New Roman"/>
                <a:cs typeface="Times New Roman"/>
              </a:rPr>
              <a:t>the </a:t>
            </a:r>
            <a:r>
              <a:rPr lang="en-US" spc="15" dirty="0" smtClean="0">
                <a:latin typeface="Times New Roman"/>
                <a:cs typeface="Times New Roman"/>
              </a:rPr>
              <a:t>boundaries </a:t>
            </a:r>
            <a:r>
              <a:rPr lang="en-US" spc="20" dirty="0" smtClean="0">
                <a:latin typeface="Times New Roman"/>
                <a:cs typeface="Times New Roman"/>
              </a:rPr>
              <a:t>of </a:t>
            </a:r>
            <a:r>
              <a:rPr lang="en-US" spc="5" dirty="0" smtClean="0">
                <a:latin typeface="Times New Roman"/>
                <a:cs typeface="Times New Roman"/>
              </a:rPr>
              <a:t>fields, </a:t>
            </a:r>
            <a:r>
              <a:rPr lang="en-US" spc="15" dirty="0" smtClean="0">
                <a:latin typeface="Times New Roman"/>
                <a:cs typeface="Times New Roman"/>
              </a:rPr>
              <a:t>houses, </a:t>
            </a:r>
            <a:r>
              <a:rPr lang="en-US" spc="25" dirty="0" smtClean="0">
                <a:latin typeface="Times New Roman"/>
                <a:cs typeface="Times New Roman"/>
              </a:rPr>
              <a:t>and </a:t>
            </a:r>
            <a:r>
              <a:rPr lang="en-US" spc="10" dirty="0" smtClean="0">
                <a:latin typeface="Times New Roman"/>
                <a:cs typeface="Times New Roman"/>
              </a:rPr>
              <a:t>other</a:t>
            </a:r>
            <a:r>
              <a:rPr lang="en-US" spc="55" dirty="0" smtClean="0">
                <a:latin typeface="Times New Roman"/>
                <a:cs typeface="Times New Roman"/>
              </a:rPr>
              <a:t> </a:t>
            </a:r>
            <a:r>
              <a:rPr lang="en-US" spc="15" dirty="0" smtClean="0">
                <a:latin typeface="Times New Roman"/>
                <a:cs typeface="Times New Roman"/>
              </a:rPr>
              <a:t>properties.</a:t>
            </a:r>
            <a:endParaRPr lang="en-US" dirty="0" smtClean="0">
              <a:latin typeface="Times New Roman"/>
              <a:cs typeface="Times New Roman"/>
            </a:endParaRPr>
          </a:p>
          <a:p>
            <a:pPr marL="12700" marR="13970" algn="just">
              <a:lnSpc>
                <a:spcPct val="101699"/>
              </a:lnSpc>
              <a:spcBef>
                <a:spcPts val="1155"/>
              </a:spcBef>
            </a:pPr>
            <a:r>
              <a:rPr lang="en-US" spc="30" dirty="0" smtClean="0">
                <a:latin typeface="Times New Roman"/>
                <a:cs typeface="Times New Roman"/>
              </a:rPr>
              <a:t>To </a:t>
            </a:r>
            <a:r>
              <a:rPr lang="en-US" spc="15" dirty="0" smtClean="0">
                <a:latin typeface="Times New Roman"/>
                <a:cs typeface="Times New Roman"/>
              </a:rPr>
              <a:t>prepare </a:t>
            </a:r>
            <a:r>
              <a:rPr lang="en-US" spc="40" dirty="0" smtClean="0">
                <a:latin typeface="Times New Roman"/>
                <a:cs typeface="Times New Roman"/>
              </a:rPr>
              <a:t>an </a:t>
            </a:r>
            <a:r>
              <a:rPr lang="en-US" spc="20" dirty="0" smtClean="0">
                <a:latin typeface="Times New Roman"/>
                <a:cs typeface="Times New Roman"/>
              </a:rPr>
              <a:t>engineering </a:t>
            </a:r>
            <a:r>
              <a:rPr lang="en-US" spc="15" dirty="0" smtClean="0">
                <a:latin typeface="Times New Roman"/>
                <a:cs typeface="Times New Roman"/>
              </a:rPr>
              <a:t>map showing details </a:t>
            </a:r>
            <a:r>
              <a:rPr lang="en-US" spc="20" dirty="0" smtClean="0">
                <a:latin typeface="Times New Roman"/>
                <a:cs typeface="Times New Roman"/>
              </a:rPr>
              <a:t>of </a:t>
            </a:r>
            <a:r>
              <a:rPr lang="en-US" spc="15" dirty="0" smtClean="0">
                <a:latin typeface="Times New Roman"/>
                <a:cs typeface="Times New Roman"/>
              </a:rPr>
              <a:t>engineering works </a:t>
            </a:r>
            <a:r>
              <a:rPr lang="en-US" spc="20" dirty="0" smtClean="0">
                <a:latin typeface="Times New Roman"/>
                <a:cs typeface="Times New Roman"/>
              </a:rPr>
              <a:t>such </a:t>
            </a:r>
            <a:r>
              <a:rPr lang="en-US" spc="35" dirty="0" smtClean="0">
                <a:latin typeface="Times New Roman"/>
                <a:cs typeface="Times New Roman"/>
              </a:rPr>
              <a:t>as </a:t>
            </a:r>
            <a:r>
              <a:rPr lang="en-US" spc="20" dirty="0" smtClean="0">
                <a:latin typeface="Times New Roman"/>
                <a:cs typeface="Times New Roman"/>
              </a:rPr>
              <a:t>roads, </a:t>
            </a:r>
            <a:r>
              <a:rPr lang="en-US" spc="15" dirty="0" smtClean="0">
                <a:latin typeface="Times New Roman"/>
                <a:cs typeface="Times New Roman"/>
              </a:rPr>
              <a:t>railways,  </a:t>
            </a:r>
            <a:r>
              <a:rPr lang="en-US" spc="10" dirty="0" smtClean="0">
                <a:latin typeface="Times New Roman"/>
                <a:cs typeface="Times New Roman"/>
              </a:rPr>
              <a:t>reservoirs, </a:t>
            </a:r>
            <a:r>
              <a:rPr lang="en-US" spc="15" dirty="0" smtClean="0">
                <a:latin typeface="Times New Roman"/>
                <a:cs typeface="Times New Roman"/>
              </a:rPr>
              <a:t>irrigation canals,</a:t>
            </a:r>
            <a:r>
              <a:rPr lang="en-US" dirty="0" smtClean="0">
                <a:latin typeface="Times New Roman"/>
                <a:cs typeface="Times New Roman"/>
              </a:rPr>
              <a:t> </a:t>
            </a:r>
            <a:r>
              <a:rPr lang="en-US" spc="15" dirty="0" smtClean="0">
                <a:latin typeface="Times New Roman"/>
                <a:cs typeface="Times New Roman"/>
              </a:rPr>
              <a:t>etc.</a:t>
            </a:r>
            <a:endParaRPr lang="en-US" dirty="0" smtClean="0">
              <a:latin typeface="Times New Roman"/>
              <a:cs typeface="Times New Roman"/>
            </a:endParaRPr>
          </a:p>
          <a:p>
            <a:pPr marL="12700" marR="12700" algn="just">
              <a:lnSpc>
                <a:spcPct val="101699"/>
              </a:lnSpc>
              <a:spcBef>
                <a:spcPts val="1155"/>
              </a:spcBef>
            </a:pPr>
            <a:r>
              <a:rPr lang="en-US" spc="30" dirty="0" smtClean="0">
                <a:latin typeface="Times New Roman"/>
                <a:cs typeface="Times New Roman"/>
              </a:rPr>
              <a:t>To </a:t>
            </a:r>
            <a:r>
              <a:rPr lang="en-US" spc="15" dirty="0" smtClean="0">
                <a:latin typeface="Times New Roman"/>
                <a:cs typeface="Times New Roman"/>
              </a:rPr>
              <a:t>prepare a military </a:t>
            </a:r>
            <a:r>
              <a:rPr lang="en-US" spc="25" dirty="0" smtClean="0">
                <a:latin typeface="Times New Roman"/>
                <a:cs typeface="Times New Roman"/>
              </a:rPr>
              <a:t>map </a:t>
            </a:r>
            <a:r>
              <a:rPr lang="en-US" spc="15" dirty="0" smtClean="0">
                <a:latin typeface="Times New Roman"/>
                <a:cs typeface="Times New Roman"/>
              </a:rPr>
              <a:t>showing the </a:t>
            </a:r>
            <a:r>
              <a:rPr lang="en-US" spc="20" dirty="0" smtClean="0">
                <a:latin typeface="Times New Roman"/>
                <a:cs typeface="Times New Roman"/>
              </a:rPr>
              <a:t>road </a:t>
            </a:r>
            <a:r>
              <a:rPr lang="en-US" spc="25" dirty="0" smtClean="0">
                <a:latin typeface="Times New Roman"/>
                <a:cs typeface="Times New Roman"/>
              </a:rPr>
              <a:t>and </a:t>
            </a:r>
            <a:r>
              <a:rPr lang="en-US" spc="20" dirty="0" smtClean="0">
                <a:latin typeface="Times New Roman"/>
                <a:cs typeface="Times New Roman"/>
              </a:rPr>
              <a:t>railway </a:t>
            </a:r>
            <a:r>
              <a:rPr lang="en-US" spc="15" dirty="0" smtClean="0">
                <a:latin typeface="Times New Roman"/>
                <a:cs typeface="Times New Roman"/>
              </a:rPr>
              <a:t>communications </a:t>
            </a:r>
            <a:r>
              <a:rPr lang="en-US" spc="10" dirty="0" smtClean="0">
                <a:latin typeface="Times New Roman"/>
                <a:cs typeface="Times New Roman"/>
              </a:rPr>
              <a:t>with </a:t>
            </a:r>
            <a:r>
              <a:rPr lang="en-US" spc="15" dirty="0" smtClean="0">
                <a:latin typeface="Times New Roman"/>
                <a:cs typeface="Times New Roman"/>
              </a:rPr>
              <a:t>different parts </a:t>
            </a:r>
            <a:r>
              <a:rPr lang="en-US" spc="20" dirty="0" smtClean="0">
                <a:latin typeface="Times New Roman"/>
                <a:cs typeface="Times New Roman"/>
              </a:rPr>
              <a:t>of  </a:t>
            </a:r>
            <a:r>
              <a:rPr lang="en-US" spc="15" dirty="0" smtClean="0">
                <a:latin typeface="Times New Roman"/>
                <a:cs typeface="Times New Roman"/>
              </a:rPr>
              <a:t>a </a:t>
            </a:r>
            <a:r>
              <a:rPr lang="en-US" spc="10" dirty="0" smtClean="0">
                <a:latin typeface="Times New Roman"/>
                <a:cs typeface="Times New Roman"/>
              </a:rPr>
              <a:t>country. </a:t>
            </a:r>
            <a:r>
              <a:rPr lang="en-US" spc="20" dirty="0" smtClean="0">
                <a:latin typeface="Times New Roman"/>
                <a:cs typeface="Times New Roman"/>
              </a:rPr>
              <a:t>Such </a:t>
            </a:r>
            <a:r>
              <a:rPr lang="en-US" spc="15" dirty="0" smtClean="0">
                <a:latin typeface="Times New Roman"/>
                <a:cs typeface="Times New Roman"/>
              </a:rPr>
              <a:t>a map </a:t>
            </a:r>
            <a:r>
              <a:rPr lang="en-US" spc="20" dirty="0" smtClean="0">
                <a:latin typeface="Times New Roman"/>
                <a:cs typeface="Times New Roman"/>
              </a:rPr>
              <a:t>also </a:t>
            </a:r>
            <a:r>
              <a:rPr lang="en-US" spc="15" dirty="0" smtClean="0">
                <a:latin typeface="Times New Roman"/>
                <a:cs typeface="Times New Roman"/>
              </a:rPr>
              <a:t>shows the different strategic points important </a:t>
            </a:r>
            <a:r>
              <a:rPr lang="en-US" spc="5" dirty="0" smtClean="0">
                <a:latin typeface="Times New Roman"/>
                <a:cs typeface="Times New Roman"/>
              </a:rPr>
              <a:t>for </a:t>
            </a:r>
            <a:r>
              <a:rPr lang="en-US" spc="25" dirty="0" smtClean="0">
                <a:latin typeface="Times New Roman"/>
                <a:cs typeface="Times New Roman"/>
              </a:rPr>
              <a:t>the </a:t>
            </a:r>
            <a:r>
              <a:rPr lang="en-US" spc="20" dirty="0" err="1" smtClean="0">
                <a:latin typeface="Times New Roman"/>
                <a:cs typeface="Times New Roman"/>
              </a:rPr>
              <a:t>defence</a:t>
            </a:r>
            <a:r>
              <a:rPr lang="en-US" spc="20" dirty="0" smtClean="0">
                <a:latin typeface="Times New Roman"/>
                <a:cs typeface="Times New Roman"/>
              </a:rPr>
              <a:t> of </a:t>
            </a:r>
            <a:r>
              <a:rPr lang="en-US" spc="15" dirty="0" smtClean="0">
                <a:latin typeface="Times New Roman"/>
                <a:cs typeface="Times New Roman"/>
              </a:rPr>
              <a:t>a  </a:t>
            </a:r>
            <a:r>
              <a:rPr lang="en-US" spc="10" dirty="0" smtClean="0">
                <a:latin typeface="Times New Roman"/>
                <a:cs typeface="Times New Roman"/>
              </a:rPr>
              <a:t>country.</a:t>
            </a:r>
            <a:endParaRPr lang="en-US" dirty="0">
              <a:latin typeface="Times New Roman"/>
              <a:cs typeface="Times New Roman"/>
            </a:endParaRPr>
          </a:p>
        </p:txBody>
      </p:sp>
    </p:spTree>
    <p:extLst>
      <p:ext uri="{BB962C8B-B14F-4D97-AF65-F5344CB8AC3E}">
        <p14:creationId xmlns:p14="http://schemas.microsoft.com/office/powerpoint/2010/main" val="354717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490"/>
            <a:ext cx="10515600" cy="5378473"/>
          </a:xfrm>
        </p:spPr>
        <p:txBody>
          <a:bodyPr/>
          <a:lstStyle/>
          <a:p>
            <a:pPr marL="12700" marR="13970" algn="just">
              <a:lnSpc>
                <a:spcPct val="104299"/>
              </a:lnSpc>
              <a:spcBef>
                <a:spcPts val="1085"/>
              </a:spcBef>
            </a:pPr>
            <a:r>
              <a:rPr lang="en-US" spc="30" dirty="0" smtClean="0">
                <a:latin typeface="Times New Roman"/>
                <a:cs typeface="Times New Roman"/>
              </a:rPr>
              <a:t>To </a:t>
            </a:r>
            <a:r>
              <a:rPr lang="en-US" spc="15" dirty="0" smtClean="0">
                <a:latin typeface="Times New Roman"/>
                <a:cs typeface="Times New Roman"/>
              </a:rPr>
              <a:t>prepare a contour map </a:t>
            </a:r>
            <a:r>
              <a:rPr lang="en-US" spc="5" dirty="0" smtClean="0">
                <a:latin typeface="Times New Roman"/>
                <a:cs typeface="Times New Roman"/>
              </a:rPr>
              <a:t>to </a:t>
            </a:r>
            <a:r>
              <a:rPr lang="en-US" spc="15" dirty="0" smtClean="0">
                <a:latin typeface="Times New Roman"/>
                <a:cs typeface="Times New Roman"/>
              </a:rPr>
              <a:t>determine the capacity </a:t>
            </a:r>
            <a:r>
              <a:rPr lang="en-US" spc="20" dirty="0" smtClean="0">
                <a:latin typeface="Times New Roman"/>
                <a:cs typeface="Times New Roman"/>
              </a:rPr>
              <a:t>of </a:t>
            </a:r>
            <a:r>
              <a:rPr lang="en-US" spc="15" dirty="0" smtClean="0">
                <a:latin typeface="Times New Roman"/>
                <a:cs typeface="Times New Roman"/>
              </a:rPr>
              <a:t>reservoir </a:t>
            </a:r>
            <a:r>
              <a:rPr lang="en-US" spc="25" dirty="0" smtClean="0">
                <a:latin typeface="Times New Roman"/>
                <a:cs typeface="Times New Roman"/>
              </a:rPr>
              <a:t>and </a:t>
            </a:r>
            <a:r>
              <a:rPr lang="en-US" spc="5" dirty="0" smtClean="0">
                <a:latin typeface="Times New Roman"/>
                <a:cs typeface="Times New Roman"/>
              </a:rPr>
              <a:t>to </a:t>
            </a:r>
            <a:r>
              <a:rPr lang="en-US" spc="15" dirty="0" smtClean="0">
                <a:latin typeface="Times New Roman"/>
                <a:cs typeface="Times New Roman"/>
              </a:rPr>
              <a:t>find </a:t>
            </a:r>
            <a:r>
              <a:rPr lang="en-US" spc="25" dirty="0" smtClean="0">
                <a:latin typeface="Times New Roman"/>
                <a:cs typeface="Times New Roman"/>
              </a:rPr>
              <a:t>the </a:t>
            </a:r>
            <a:r>
              <a:rPr lang="en-US" spc="10" dirty="0" smtClean="0">
                <a:latin typeface="Times New Roman"/>
                <a:cs typeface="Times New Roman"/>
              </a:rPr>
              <a:t>best </a:t>
            </a:r>
            <a:r>
              <a:rPr lang="en-US" spc="15" dirty="0" smtClean="0">
                <a:latin typeface="Times New Roman"/>
                <a:cs typeface="Times New Roman"/>
              </a:rPr>
              <a:t>possible  </a:t>
            </a:r>
            <a:r>
              <a:rPr lang="en-US" spc="10" dirty="0" smtClean="0">
                <a:latin typeface="Times New Roman"/>
                <a:cs typeface="Times New Roman"/>
              </a:rPr>
              <a:t>route </a:t>
            </a:r>
            <a:r>
              <a:rPr lang="en-US" spc="5" dirty="0" smtClean="0">
                <a:latin typeface="Times New Roman"/>
                <a:cs typeface="Times New Roman"/>
              </a:rPr>
              <a:t>for </a:t>
            </a:r>
            <a:r>
              <a:rPr lang="en-US" spc="20" dirty="0" smtClean="0">
                <a:latin typeface="Times New Roman"/>
                <a:cs typeface="Times New Roman"/>
              </a:rPr>
              <a:t>roads, </a:t>
            </a:r>
            <a:r>
              <a:rPr lang="en-US" spc="15" dirty="0" smtClean="0">
                <a:latin typeface="Times New Roman"/>
                <a:cs typeface="Times New Roman"/>
              </a:rPr>
              <a:t>railways,</a:t>
            </a:r>
            <a:r>
              <a:rPr lang="en-US" spc="20" dirty="0" smtClean="0">
                <a:latin typeface="Times New Roman"/>
                <a:cs typeface="Times New Roman"/>
              </a:rPr>
              <a:t> </a:t>
            </a:r>
            <a:r>
              <a:rPr lang="en-US" spc="15" dirty="0" smtClean="0">
                <a:latin typeface="Times New Roman"/>
                <a:cs typeface="Times New Roman"/>
              </a:rPr>
              <a:t>etc.</a:t>
            </a:r>
          </a:p>
          <a:p>
            <a:pPr marL="0" marR="13970" indent="0" algn="just">
              <a:lnSpc>
                <a:spcPct val="104299"/>
              </a:lnSpc>
              <a:spcBef>
                <a:spcPts val="1085"/>
              </a:spcBef>
              <a:buNone/>
            </a:pPr>
            <a:endParaRPr lang="en-US" dirty="0" smtClean="0">
              <a:latin typeface="Times New Roman"/>
              <a:cs typeface="Times New Roman"/>
            </a:endParaRPr>
          </a:p>
          <a:p>
            <a:pPr marL="12700" marR="892810" algn="just">
              <a:lnSpc>
                <a:spcPts val="2590"/>
              </a:lnSpc>
              <a:spcBef>
                <a:spcPts val="254"/>
              </a:spcBef>
            </a:pPr>
            <a:r>
              <a:rPr lang="en-US" spc="30" dirty="0" smtClean="0">
                <a:latin typeface="Times New Roman"/>
                <a:cs typeface="Times New Roman"/>
              </a:rPr>
              <a:t>To </a:t>
            </a:r>
            <a:r>
              <a:rPr lang="en-US" spc="15" dirty="0" smtClean="0">
                <a:latin typeface="Times New Roman"/>
                <a:cs typeface="Times New Roman"/>
              </a:rPr>
              <a:t>prepare a geological map showing </a:t>
            </a:r>
            <a:r>
              <a:rPr lang="en-US" spc="20" dirty="0" smtClean="0">
                <a:latin typeface="Times New Roman"/>
                <a:cs typeface="Times New Roman"/>
              </a:rPr>
              <a:t>areas including underground </a:t>
            </a:r>
            <a:r>
              <a:rPr lang="en-US" spc="15" dirty="0" smtClean="0">
                <a:latin typeface="Times New Roman"/>
                <a:cs typeface="Times New Roman"/>
              </a:rPr>
              <a:t>resources </a:t>
            </a:r>
            <a:r>
              <a:rPr lang="en-US" spc="25" dirty="0" smtClean="0">
                <a:latin typeface="Times New Roman"/>
                <a:cs typeface="Times New Roman"/>
              </a:rPr>
              <a:t>exist.  </a:t>
            </a:r>
            <a:r>
              <a:rPr lang="en-US" spc="30" dirty="0" smtClean="0">
                <a:latin typeface="Times New Roman"/>
                <a:cs typeface="Times New Roman"/>
              </a:rPr>
              <a:t>To </a:t>
            </a:r>
            <a:r>
              <a:rPr lang="en-US" spc="15" dirty="0" smtClean="0">
                <a:latin typeface="Times New Roman"/>
                <a:cs typeface="Times New Roman"/>
              </a:rPr>
              <a:t>prepare </a:t>
            </a:r>
            <a:r>
              <a:rPr lang="en-US" spc="20" dirty="0" smtClean="0">
                <a:latin typeface="Times New Roman"/>
                <a:cs typeface="Times New Roman"/>
              </a:rPr>
              <a:t>an archeological </a:t>
            </a:r>
            <a:r>
              <a:rPr lang="en-US" spc="25" dirty="0" smtClean="0">
                <a:latin typeface="Times New Roman"/>
                <a:cs typeface="Times New Roman"/>
              </a:rPr>
              <a:t>map </a:t>
            </a:r>
            <a:r>
              <a:rPr lang="en-US" spc="20" dirty="0" smtClean="0">
                <a:latin typeface="Times New Roman"/>
                <a:cs typeface="Times New Roman"/>
              </a:rPr>
              <a:t>including </a:t>
            </a:r>
            <a:r>
              <a:rPr lang="en-US" spc="15" dirty="0" smtClean="0">
                <a:latin typeface="Times New Roman"/>
                <a:cs typeface="Times New Roman"/>
              </a:rPr>
              <a:t>places where </a:t>
            </a:r>
            <a:r>
              <a:rPr lang="en-US" spc="20" dirty="0" smtClean="0">
                <a:latin typeface="Times New Roman"/>
                <a:cs typeface="Times New Roman"/>
              </a:rPr>
              <a:t>ancient </a:t>
            </a:r>
            <a:r>
              <a:rPr lang="en-US" spc="15" dirty="0" smtClean="0">
                <a:latin typeface="Times New Roman"/>
                <a:cs typeface="Times New Roman"/>
              </a:rPr>
              <a:t>relics</a:t>
            </a:r>
            <a:r>
              <a:rPr lang="en-US" spc="-170" dirty="0" smtClean="0">
                <a:latin typeface="Times New Roman"/>
                <a:cs typeface="Times New Roman"/>
              </a:rPr>
              <a:t> </a:t>
            </a:r>
            <a:r>
              <a:rPr lang="en-US" spc="10" dirty="0" smtClean="0">
                <a:latin typeface="Times New Roman"/>
                <a:cs typeface="Times New Roman"/>
              </a:rPr>
              <a:t>exist.</a:t>
            </a:r>
            <a:endParaRPr lang="en-US" dirty="0" smtClean="0">
              <a:latin typeface="Times New Roman"/>
              <a:cs typeface="Times New Roman"/>
            </a:endParaRPr>
          </a:p>
          <a:p>
            <a:pPr algn="just"/>
            <a:endParaRPr lang="en-US" dirty="0"/>
          </a:p>
        </p:txBody>
      </p:sp>
    </p:spTree>
    <p:extLst>
      <p:ext uri="{BB962C8B-B14F-4D97-AF65-F5344CB8AC3E}">
        <p14:creationId xmlns:p14="http://schemas.microsoft.com/office/powerpoint/2010/main" val="322370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276"/>
            <a:ext cx="10515600" cy="5674687"/>
          </a:xfrm>
        </p:spPr>
        <p:txBody>
          <a:bodyPr>
            <a:normAutofit fontScale="85000" lnSpcReduction="10000"/>
          </a:bodyPr>
          <a:lstStyle/>
          <a:p>
            <a:pPr marL="0" indent="0" algn="just">
              <a:lnSpc>
                <a:spcPct val="100000"/>
              </a:lnSpc>
              <a:spcBef>
                <a:spcPts val="1070"/>
              </a:spcBef>
              <a:buNone/>
            </a:pPr>
            <a:r>
              <a:rPr lang="en-US" b="1" spc="25" dirty="0" smtClean="0">
                <a:latin typeface="Times New Roman"/>
                <a:cs typeface="Times New Roman"/>
              </a:rPr>
              <a:t>GENERAL </a:t>
            </a:r>
            <a:r>
              <a:rPr lang="en-US" b="1" spc="20" dirty="0" smtClean="0">
                <a:latin typeface="Times New Roman"/>
                <a:cs typeface="Times New Roman"/>
              </a:rPr>
              <a:t>PRINCIPLE </a:t>
            </a:r>
            <a:r>
              <a:rPr lang="en-US" b="1" spc="30" dirty="0" smtClean="0">
                <a:latin typeface="Times New Roman"/>
                <a:cs typeface="Times New Roman"/>
              </a:rPr>
              <a:t>OF</a:t>
            </a:r>
            <a:r>
              <a:rPr lang="en-US" b="1" spc="35" dirty="0" smtClean="0">
                <a:latin typeface="Times New Roman"/>
                <a:cs typeface="Times New Roman"/>
              </a:rPr>
              <a:t> </a:t>
            </a:r>
            <a:r>
              <a:rPr lang="en-US" b="1" spc="25" dirty="0" smtClean="0">
                <a:latin typeface="Times New Roman"/>
                <a:cs typeface="Times New Roman"/>
              </a:rPr>
              <a:t>SURVEYING</a:t>
            </a:r>
            <a:endParaRPr lang="en-US" dirty="0" smtClean="0">
              <a:latin typeface="Times New Roman"/>
              <a:cs typeface="Times New Roman"/>
            </a:endParaRPr>
          </a:p>
          <a:p>
            <a:pPr marL="12700">
              <a:lnSpc>
                <a:spcPct val="100000"/>
              </a:lnSpc>
              <a:spcBef>
                <a:spcPts val="1140"/>
              </a:spcBef>
            </a:pPr>
            <a:r>
              <a:rPr lang="en-US" spc="20" dirty="0" smtClean="0">
                <a:latin typeface="Times New Roman"/>
                <a:cs typeface="Times New Roman"/>
              </a:rPr>
              <a:t>The </a:t>
            </a:r>
            <a:r>
              <a:rPr lang="en-US" spc="10" dirty="0" smtClean="0">
                <a:latin typeface="Times New Roman"/>
                <a:cs typeface="Times New Roman"/>
              </a:rPr>
              <a:t>general </a:t>
            </a:r>
            <a:r>
              <a:rPr lang="en-US" spc="15" dirty="0" smtClean="0">
                <a:latin typeface="Times New Roman"/>
                <a:cs typeface="Times New Roman"/>
              </a:rPr>
              <a:t>principles </a:t>
            </a:r>
            <a:r>
              <a:rPr lang="en-US" spc="20" dirty="0" smtClean="0">
                <a:latin typeface="Times New Roman"/>
                <a:cs typeface="Times New Roman"/>
              </a:rPr>
              <a:t>of surveying</a:t>
            </a:r>
            <a:r>
              <a:rPr lang="en-US" spc="-50" dirty="0" smtClean="0">
                <a:latin typeface="Times New Roman"/>
                <a:cs typeface="Times New Roman"/>
              </a:rPr>
              <a:t> </a:t>
            </a:r>
            <a:r>
              <a:rPr lang="en-US" spc="15" dirty="0" smtClean="0">
                <a:latin typeface="Times New Roman"/>
                <a:cs typeface="Times New Roman"/>
              </a:rPr>
              <a:t>are:</a:t>
            </a:r>
            <a:endParaRPr lang="en-US" dirty="0" smtClean="0">
              <a:latin typeface="Times New Roman"/>
              <a:cs typeface="Times New Roman"/>
            </a:endParaRPr>
          </a:p>
          <a:p>
            <a:pPr>
              <a:lnSpc>
                <a:spcPct val="100000"/>
              </a:lnSpc>
              <a:spcBef>
                <a:spcPts val="5"/>
              </a:spcBef>
            </a:pPr>
            <a:endParaRPr lang="en-US" sz="2000" dirty="0" smtClean="0">
              <a:latin typeface="Times New Roman"/>
              <a:cs typeface="Times New Roman"/>
            </a:endParaRPr>
          </a:p>
          <a:p>
            <a:pPr marL="163195" indent="-151130">
              <a:lnSpc>
                <a:spcPct val="100000"/>
              </a:lnSpc>
              <a:buAutoNum type="arabicPeriod"/>
              <a:tabLst>
                <a:tab pos="163830" algn="l"/>
              </a:tabLst>
            </a:pPr>
            <a:r>
              <a:rPr lang="en-US" sz="2400" b="1" spc="30" dirty="0" smtClean="0">
                <a:latin typeface="Times New Roman"/>
                <a:cs typeface="Times New Roman"/>
              </a:rPr>
              <a:t>To </a:t>
            </a:r>
            <a:r>
              <a:rPr lang="en-US" sz="2400" b="1" spc="15" dirty="0" smtClean="0">
                <a:latin typeface="Times New Roman"/>
                <a:cs typeface="Times New Roman"/>
              </a:rPr>
              <a:t>work </a:t>
            </a:r>
            <a:r>
              <a:rPr lang="en-US" sz="2400" b="1" spc="10" dirty="0" smtClean="0">
                <a:latin typeface="Times New Roman"/>
                <a:cs typeface="Times New Roman"/>
              </a:rPr>
              <a:t>from </a:t>
            </a:r>
            <a:r>
              <a:rPr lang="en-US" sz="2400" b="1" spc="15" dirty="0" smtClean="0">
                <a:latin typeface="Times New Roman"/>
                <a:cs typeface="Times New Roman"/>
              </a:rPr>
              <a:t>the whole </a:t>
            </a:r>
            <a:r>
              <a:rPr lang="en-US" sz="2400" b="1" spc="5" dirty="0" smtClean="0">
                <a:latin typeface="Times New Roman"/>
                <a:cs typeface="Times New Roman"/>
              </a:rPr>
              <a:t>to </a:t>
            </a:r>
            <a:r>
              <a:rPr lang="en-US" sz="2400" b="1" spc="15" dirty="0" smtClean="0">
                <a:latin typeface="Times New Roman"/>
                <a:cs typeface="Times New Roman"/>
              </a:rPr>
              <a:t>the part,</a:t>
            </a:r>
            <a:r>
              <a:rPr lang="en-US" sz="2400" b="1" spc="35" dirty="0" smtClean="0">
                <a:latin typeface="Times New Roman"/>
                <a:cs typeface="Times New Roman"/>
              </a:rPr>
              <a:t> </a:t>
            </a:r>
            <a:r>
              <a:rPr lang="en-US" sz="2400" b="1" spc="25" dirty="0" smtClean="0">
                <a:latin typeface="Times New Roman"/>
                <a:cs typeface="Times New Roman"/>
              </a:rPr>
              <a:t>and</a:t>
            </a:r>
            <a:endParaRPr lang="en-US" sz="2400" b="1" dirty="0" smtClean="0">
              <a:latin typeface="Times New Roman"/>
              <a:cs typeface="Times New Roman"/>
            </a:endParaRPr>
          </a:p>
          <a:p>
            <a:pPr marL="12700" marR="12700">
              <a:lnSpc>
                <a:spcPct val="101699"/>
              </a:lnSpc>
              <a:spcBef>
                <a:spcPts val="1155"/>
              </a:spcBef>
              <a:buAutoNum type="arabicPeriod"/>
              <a:tabLst>
                <a:tab pos="168275" algn="l"/>
              </a:tabLst>
            </a:pPr>
            <a:r>
              <a:rPr lang="en-US" sz="2400" b="1" spc="30" dirty="0" smtClean="0">
                <a:latin typeface="Times New Roman"/>
                <a:cs typeface="Times New Roman"/>
              </a:rPr>
              <a:t>To </a:t>
            </a:r>
            <a:r>
              <a:rPr lang="en-US" sz="2400" b="1" spc="15" dirty="0" smtClean="0">
                <a:latin typeface="Times New Roman"/>
                <a:cs typeface="Times New Roman"/>
              </a:rPr>
              <a:t>locate a </a:t>
            </a:r>
            <a:r>
              <a:rPr lang="en-US" sz="2400" b="1" spc="25" dirty="0" smtClean="0">
                <a:latin typeface="Times New Roman"/>
                <a:cs typeface="Times New Roman"/>
              </a:rPr>
              <a:t>new </a:t>
            </a:r>
            <a:r>
              <a:rPr lang="en-US" sz="2400" b="1" spc="10" dirty="0" smtClean="0">
                <a:latin typeface="Times New Roman"/>
                <a:cs typeface="Times New Roman"/>
              </a:rPr>
              <a:t>station </a:t>
            </a:r>
            <a:r>
              <a:rPr lang="en-US" sz="2400" b="1" spc="25" dirty="0" smtClean="0">
                <a:latin typeface="Times New Roman"/>
                <a:cs typeface="Times New Roman"/>
              </a:rPr>
              <a:t>by </a:t>
            </a:r>
            <a:r>
              <a:rPr lang="en-US" sz="2400" b="1" spc="15" dirty="0" smtClean="0">
                <a:latin typeface="Times New Roman"/>
                <a:cs typeface="Times New Roman"/>
              </a:rPr>
              <a:t>at least </a:t>
            </a:r>
            <a:r>
              <a:rPr lang="en-US" sz="2400" b="1" spc="25" dirty="0" smtClean="0">
                <a:latin typeface="Times New Roman"/>
                <a:cs typeface="Times New Roman"/>
              </a:rPr>
              <a:t>two </a:t>
            </a:r>
            <a:r>
              <a:rPr lang="en-US" sz="2400" b="1" spc="20" dirty="0" smtClean="0">
                <a:latin typeface="Times New Roman"/>
                <a:cs typeface="Times New Roman"/>
              </a:rPr>
              <a:t>measurements </a:t>
            </a:r>
            <a:r>
              <a:rPr lang="en-US" sz="2400" b="1" spc="15" dirty="0" smtClean="0">
                <a:latin typeface="Times New Roman"/>
                <a:cs typeface="Times New Roman"/>
              </a:rPr>
              <a:t>(linear </a:t>
            </a:r>
            <a:r>
              <a:rPr lang="en-US" sz="2400" b="1" spc="5" dirty="0" smtClean="0">
                <a:latin typeface="Times New Roman"/>
                <a:cs typeface="Times New Roman"/>
              </a:rPr>
              <a:t>or </a:t>
            </a:r>
            <a:r>
              <a:rPr lang="en-US" sz="2400" b="1" spc="15" dirty="0" smtClean="0">
                <a:latin typeface="Times New Roman"/>
                <a:cs typeface="Times New Roman"/>
              </a:rPr>
              <a:t>angular) </a:t>
            </a:r>
            <a:r>
              <a:rPr lang="en-US" sz="2400" b="1" spc="20" dirty="0" smtClean="0">
                <a:latin typeface="Times New Roman"/>
                <a:cs typeface="Times New Roman"/>
              </a:rPr>
              <a:t>from </a:t>
            </a:r>
            <a:r>
              <a:rPr lang="en-US" sz="2400" b="1" spc="10" dirty="0" smtClean="0">
                <a:latin typeface="Times New Roman"/>
                <a:cs typeface="Times New Roman"/>
              </a:rPr>
              <a:t>fixed </a:t>
            </a:r>
            <a:r>
              <a:rPr lang="en-US" sz="2400" b="1" spc="20" dirty="0" smtClean="0">
                <a:latin typeface="Times New Roman"/>
                <a:cs typeface="Times New Roman"/>
              </a:rPr>
              <a:t>reference  </a:t>
            </a:r>
            <a:r>
              <a:rPr lang="en-US" sz="2400" b="1" spc="10" dirty="0" smtClean="0">
                <a:latin typeface="Times New Roman"/>
                <a:cs typeface="Times New Roman"/>
              </a:rPr>
              <a:t>points.</a:t>
            </a:r>
            <a:endParaRPr lang="en-US" sz="2400" b="1" dirty="0" smtClean="0">
              <a:latin typeface="Times New Roman"/>
              <a:cs typeface="Times New Roman"/>
            </a:endParaRPr>
          </a:p>
          <a:p>
            <a:pPr>
              <a:lnSpc>
                <a:spcPct val="100000"/>
              </a:lnSpc>
              <a:spcBef>
                <a:spcPts val="25"/>
              </a:spcBef>
            </a:pPr>
            <a:endParaRPr lang="en-US" sz="1800" dirty="0" smtClean="0">
              <a:latin typeface="Times New Roman"/>
              <a:cs typeface="Times New Roman"/>
            </a:endParaRPr>
          </a:p>
          <a:p>
            <a:pPr marL="12700" marR="5080" algn="just">
              <a:lnSpc>
                <a:spcPct val="100299"/>
              </a:lnSpc>
            </a:pPr>
            <a:r>
              <a:rPr lang="en-US" spc="20" dirty="0" smtClean="0">
                <a:latin typeface="Times New Roman"/>
                <a:cs typeface="Times New Roman"/>
              </a:rPr>
              <a:t>According </a:t>
            </a:r>
            <a:r>
              <a:rPr lang="en-US" spc="25" dirty="0" smtClean="0">
                <a:latin typeface="Times New Roman"/>
                <a:cs typeface="Times New Roman"/>
              </a:rPr>
              <a:t>to </a:t>
            </a:r>
            <a:r>
              <a:rPr lang="en-US" spc="15" dirty="0" smtClean="0">
                <a:latin typeface="Times New Roman"/>
                <a:cs typeface="Times New Roman"/>
              </a:rPr>
              <a:t>the </a:t>
            </a:r>
            <a:r>
              <a:rPr lang="en-US" dirty="0" smtClean="0">
                <a:latin typeface="Times New Roman"/>
                <a:cs typeface="Times New Roman"/>
              </a:rPr>
              <a:t>first </a:t>
            </a:r>
            <a:r>
              <a:rPr lang="en-US" spc="10" dirty="0" smtClean="0">
                <a:latin typeface="Times New Roman"/>
                <a:cs typeface="Times New Roman"/>
              </a:rPr>
              <a:t>principle, </a:t>
            </a:r>
            <a:r>
              <a:rPr lang="en-US" spc="25" dirty="0" smtClean="0">
                <a:latin typeface="Times New Roman"/>
                <a:cs typeface="Times New Roman"/>
              </a:rPr>
              <a:t>the </a:t>
            </a:r>
            <a:r>
              <a:rPr lang="en-US" spc="20" dirty="0" smtClean="0">
                <a:latin typeface="Times New Roman"/>
                <a:cs typeface="Times New Roman"/>
              </a:rPr>
              <a:t>whole area </a:t>
            </a:r>
            <a:r>
              <a:rPr lang="en-US" spc="25" dirty="0" smtClean="0">
                <a:latin typeface="Times New Roman"/>
                <a:cs typeface="Times New Roman"/>
              </a:rPr>
              <a:t>is </a:t>
            </a:r>
            <a:r>
              <a:rPr lang="en-US" spc="5" dirty="0" smtClean="0">
                <a:latin typeface="Times New Roman"/>
                <a:cs typeface="Times New Roman"/>
              </a:rPr>
              <a:t>first </a:t>
            </a:r>
            <a:r>
              <a:rPr lang="en-US" spc="15" dirty="0" smtClean="0">
                <a:latin typeface="Times New Roman"/>
                <a:cs typeface="Times New Roman"/>
              </a:rPr>
              <a:t>enclosed </a:t>
            </a:r>
            <a:r>
              <a:rPr lang="en-US" spc="5" dirty="0" smtClean="0">
                <a:latin typeface="Times New Roman"/>
                <a:cs typeface="Times New Roman"/>
              </a:rPr>
              <a:t>by </a:t>
            </a:r>
            <a:r>
              <a:rPr lang="en-US" spc="10" dirty="0" smtClean="0">
                <a:latin typeface="Times New Roman"/>
                <a:cs typeface="Times New Roman"/>
              </a:rPr>
              <a:t>main </a:t>
            </a:r>
            <a:r>
              <a:rPr lang="en-US" spc="15" dirty="0" smtClean="0">
                <a:latin typeface="Times New Roman"/>
                <a:cs typeface="Times New Roman"/>
              </a:rPr>
              <a:t>stations (i.e. controlling  </a:t>
            </a:r>
            <a:r>
              <a:rPr lang="en-US" spc="10" dirty="0" smtClean="0">
                <a:latin typeface="Times New Roman"/>
                <a:cs typeface="Times New Roman"/>
              </a:rPr>
              <a:t>stations) </a:t>
            </a:r>
            <a:r>
              <a:rPr lang="en-US" spc="25" dirty="0" smtClean="0">
                <a:latin typeface="Times New Roman"/>
                <a:cs typeface="Times New Roman"/>
              </a:rPr>
              <a:t>and </a:t>
            </a:r>
            <a:r>
              <a:rPr lang="en-US" spc="10" dirty="0" smtClean="0">
                <a:latin typeface="Times New Roman"/>
                <a:cs typeface="Times New Roman"/>
              </a:rPr>
              <a:t>main </a:t>
            </a:r>
            <a:r>
              <a:rPr lang="en-US" spc="15" dirty="0" smtClean="0">
                <a:latin typeface="Times New Roman"/>
                <a:cs typeface="Times New Roman"/>
              </a:rPr>
              <a:t>survey </a:t>
            </a:r>
            <a:r>
              <a:rPr lang="en-US" spc="20" dirty="0" smtClean="0">
                <a:latin typeface="Times New Roman"/>
                <a:cs typeface="Times New Roman"/>
              </a:rPr>
              <a:t>lines </a:t>
            </a:r>
            <a:r>
              <a:rPr lang="en-US" spc="5" dirty="0" smtClean="0">
                <a:latin typeface="Times New Roman"/>
                <a:cs typeface="Times New Roman"/>
              </a:rPr>
              <a:t>(i.e. </a:t>
            </a:r>
            <a:r>
              <a:rPr lang="en-US" spc="10" dirty="0" smtClean="0">
                <a:latin typeface="Times New Roman"/>
                <a:cs typeface="Times New Roman"/>
              </a:rPr>
              <a:t>controlling </a:t>
            </a:r>
            <a:r>
              <a:rPr lang="en-US" spc="15" dirty="0" smtClean="0">
                <a:latin typeface="Times New Roman"/>
                <a:cs typeface="Times New Roman"/>
              </a:rPr>
              <a:t>lines). </a:t>
            </a:r>
            <a:r>
              <a:rPr lang="en-US" spc="30" dirty="0" smtClean="0">
                <a:latin typeface="Times New Roman"/>
                <a:cs typeface="Times New Roman"/>
              </a:rPr>
              <a:t>The </a:t>
            </a:r>
            <a:r>
              <a:rPr lang="en-US" spc="20" dirty="0" smtClean="0">
                <a:latin typeface="Times New Roman"/>
                <a:cs typeface="Times New Roman"/>
              </a:rPr>
              <a:t>area </a:t>
            </a:r>
            <a:r>
              <a:rPr lang="en-US" spc="25" dirty="0" smtClean="0">
                <a:latin typeface="Times New Roman"/>
                <a:cs typeface="Times New Roman"/>
              </a:rPr>
              <a:t>is </a:t>
            </a:r>
            <a:r>
              <a:rPr lang="en-US" spc="20" dirty="0" smtClean="0">
                <a:latin typeface="Times New Roman"/>
                <a:cs typeface="Times New Roman"/>
              </a:rPr>
              <a:t>then </a:t>
            </a:r>
            <a:r>
              <a:rPr lang="en-US" spc="15" dirty="0" smtClean="0">
                <a:latin typeface="Times New Roman"/>
                <a:cs typeface="Times New Roman"/>
              </a:rPr>
              <a:t>divided </a:t>
            </a:r>
            <a:r>
              <a:rPr lang="en-US" spc="20" dirty="0" smtClean="0">
                <a:latin typeface="Times New Roman"/>
                <a:cs typeface="Times New Roman"/>
              </a:rPr>
              <a:t>into </a:t>
            </a:r>
            <a:r>
              <a:rPr lang="en-US" spc="15" dirty="0" smtClean="0">
                <a:latin typeface="Times New Roman"/>
                <a:cs typeface="Times New Roman"/>
              </a:rPr>
              <a:t>a number </a:t>
            </a:r>
            <a:r>
              <a:rPr lang="en-US" spc="20" dirty="0" smtClean="0">
                <a:latin typeface="Times New Roman"/>
                <a:cs typeface="Times New Roman"/>
              </a:rPr>
              <a:t>of  </a:t>
            </a:r>
            <a:r>
              <a:rPr lang="en-US" spc="15" dirty="0" smtClean="0">
                <a:latin typeface="Times New Roman"/>
                <a:cs typeface="Times New Roman"/>
              </a:rPr>
              <a:t>parts </a:t>
            </a:r>
            <a:r>
              <a:rPr lang="en-US" spc="5" dirty="0" smtClean="0">
                <a:latin typeface="Times New Roman"/>
                <a:cs typeface="Times New Roman"/>
              </a:rPr>
              <a:t>by </a:t>
            </a:r>
            <a:r>
              <a:rPr lang="en-US" spc="20" dirty="0" smtClean="0">
                <a:latin typeface="Times New Roman"/>
                <a:cs typeface="Times New Roman"/>
              </a:rPr>
              <a:t>forming </a:t>
            </a:r>
            <a:r>
              <a:rPr lang="en-US" spc="5" dirty="0" smtClean="0">
                <a:latin typeface="Times New Roman"/>
                <a:cs typeface="Times New Roman"/>
              </a:rPr>
              <a:t>well </a:t>
            </a:r>
            <a:r>
              <a:rPr lang="en-US" spc="15" dirty="0" smtClean="0">
                <a:latin typeface="Times New Roman"/>
                <a:cs typeface="Times New Roman"/>
              </a:rPr>
              <a:t>conditioned triangles. </a:t>
            </a:r>
            <a:r>
              <a:rPr lang="en-US" spc="25" dirty="0" smtClean="0">
                <a:latin typeface="Times New Roman"/>
                <a:cs typeface="Times New Roman"/>
              </a:rPr>
              <a:t>A </a:t>
            </a:r>
            <a:r>
              <a:rPr lang="en-US" spc="20" dirty="0" smtClean="0">
                <a:latin typeface="Times New Roman"/>
                <a:cs typeface="Times New Roman"/>
              </a:rPr>
              <a:t>nearly </a:t>
            </a:r>
            <a:r>
              <a:rPr lang="en-US" spc="10" dirty="0" smtClean="0">
                <a:latin typeface="Times New Roman"/>
                <a:cs typeface="Times New Roman"/>
              </a:rPr>
              <a:t>equilateral </a:t>
            </a:r>
            <a:r>
              <a:rPr lang="en-US" spc="15" dirty="0" smtClean="0">
                <a:latin typeface="Times New Roman"/>
                <a:cs typeface="Times New Roman"/>
              </a:rPr>
              <a:t>triangle </a:t>
            </a:r>
            <a:r>
              <a:rPr lang="en-US" spc="25" dirty="0" smtClean="0">
                <a:latin typeface="Times New Roman"/>
                <a:cs typeface="Times New Roman"/>
              </a:rPr>
              <a:t>is </a:t>
            </a:r>
            <a:r>
              <a:rPr lang="en-US" spc="15" dirty="0" smtClean="0">
                <a:latin typeface="Times New Roman"/>
                <a:cs typeface="Times New Roman"/>
              </a:rPr>
              <a:t>considered </a:t>
            </a:r>
            <a:r>
              <a:rPr lang="en-US" spc="25" dirty="0" smtClean="0">
                <a:latin typeface="Times New Roman"/>
                <a:cs typeface="Times New Roman"/>
              </a:rPr>
              <a:t>to be </a:t>
            </a:r>
            <a:r>
              <a:rPr lang="en-US" spc="15" dirty="0" smtClean="0">
                <a:latin typeface="Times New Roman"/>
                <a:cs typeface="Times New Roman"/>
              </a:rPr>
              <a:t>the  </a:t>
            </a:r>
            <a:r>
              <a:rPr lang="en-US" spc="10" dirty="0" smtClean="0">
                <a:latin typeface="Times New Roman"/>
                <a:cs typeface="Times New Roman"/>
              </a:rPr>
              <a:t>best </a:t>
            </a:r>
            <a:r>
              <a:rPr lang="en-US" spc="15" dirty="0" smtClean="0">
                <a:latin typeface="Times New Roman"/>
                <a:cs typeface="Times New Roman"/>
              </a:rPr>
              <a:t>well-conditioned triangle. </a:t>
            </a:r>
            <a:r>
              <a:rPr lang="en-US" spc="30" dirty="0" smtClean="0">
                <a:latin typeface="Times New Roman"/>
                <a:cs typeface="Times New Roman"/>
              </a:rPr>
              <a:t>The </a:t>
            </a:r>
            <a:r>
              <a:rPr lang="en-US" spc="20" dirty="0" smtClean="0">
                <a:latin typeface="Times New Roman"/>
                <a:cs typeface="Times New Roman"/>
              </a:rPr>
              <a:t>main </a:t>
            </a:r>
            <a:r>
              <a:rPr lang="en-US" spc="15" dirty="0" smtClean="0">
                <a:latin typeface="Times New Roman"/>
                <a:cs typeface="Times New Roman"/>
              </a:rPr>
              <a:t>survey </a:t>
            </a:r>
            <a:r>
              <a:rPr lang="en-US" spc="20" dirty="0" smtClean="0">
                <a:latin typeface="Times New Roman"/>
                <a:cs typeface="Times New Roman"/>
              </a:rPr>
              <a:t>lines </a:t>
            </a:r>
            <a:r>
              <a:rPr lang="en-US" spc="30" dirty="0" smtClean="0">
                <a:latin typeface="Times New Roman"/>
                <a:cs typeface="Times New Roman"/>
              </a:rPr>
              <a:t>are </a:t>
            </a:r>
            <a:r>
              <a:rPr lang="en-US" spc="20" dirty="0" smtClean="0">
                <a:latin typeface="Times New Roman"/>
                <a:cs typeface="Times New Roman"/>
              </a:rPr>
              <a:t>measured very accurately </a:t>
            </a:r>
            <a:r>
              <a:rPr lang="en-US" spc="10" dirty="0" smtClean="0">
                <a:latin typeface="Times New Roman"/>
                <a:cs typeface="Times New Roman"/>
              </a:rPr>
              <a:t>with </a:t>
            </a:r>
            <a:r>
              <a:rPr lang="en-US" spc="15" dirty="0" smtClean="0">
                <a:latin typeface="Times New Roman"/>
                <a:cs typeface="Times New Roman"/>
              </a:rPr>
              <a:t>a  standard </a:t>
            </a:r>
            <a:r>
              <a:rPr lang="en-US" spc="10" dirty="0" smtClean="0">
                <a:latin typeface="Times New Roman"/>
                <a:cs typeface="Times New Roman"/>
              </a:rPr>
              <a:t>chain. </a:t>
            </a:r>
            <a:r>
              <a:rPr lang="en-US" spc="30" dirty="0" smtClean="0">
                <a:latin typeface="Times New Roman"/>
                <a:cs typeface="Times New Roman"/>
              </a:rPr>
              <a:t>Then </a:t>
            </a:r>
            <a:r>
              <a:rPr lang="en-US" spc="25" dirty="0" smtClean="0">
                <a:latin typeface="Times New Roman"/>
                <a:cs typeface="Times New Roman"/>
              </a:rPr>
              <a:t>the </a:t>
            </a:r>
            <a:r>
              <a:rPr lang="en-US" spc="15" dirty="0" smtClean="0">
                <a:latin typeface="Times New Roman"/>
                <a:cs typeface="Times New Roman"/>
              </a:rPr>
              <a:t>sides </a:t>
            </a:r>
            <a:r>
              <a:rPr lang="en-US" spc="20" dirty="0" smtClean="0">
                <a:latin typeface="Times New Roman"/>
                <a:cs typeface="Times New Roman"/>
              </a:rPr>
              <a:t>of </a:t>
            </a:r>
            <a:r>
              <a:rPr lang="en-US" spc="25" dirty="0" smtClean="0">
                <a:latin typeface="Times New Roman"/>
                <a:cs typeface="Times New Roman"/>
              </a:rPr>
              <a:t>the </a:t>
            </a:r>
            <a:r>
              <a:rPr lang="en-US" spc="15" dirty="0" smtClean="0">
                <a:latin typeface="Times New Roman"/>
                <a:cs typeface="Times New Roman"/>
              </a:rPr>
              <a:t>triangles </a:t>
            </a:r>
            <a:r>
              <a:rPr lang="en-US" spc="30" dirty="0" smtClean="0">
                <a:latin typeface="Times New Roman"/>
                <a:cs typeface="Times New Roman"/>
              </a:rPr>
              <a:t>are </a:t>
            </a:r>
            <a:r>
              <a:rPr lang="en-US" spc="15" dirty="0" smtClean="0">
                <a:latin typeface="Times New Roman"/>
                <a:cs typeface="Times New Roman"/>
              </a:rPr>
              <a:t>measured. </a:t>
            </a:r>
            <a:r>
              <a:rPr lang="en-US" spc="30" dirty="0" smtClean="0">
                <a:latin typeface="Times New Roman"/>
                <a:cs typeface="Times New Roman"/>
              </a:rPr>
              <a:t>The </a:t>
            </a:r>
            <a:r>
              <a:rPr lang="en-US" spc="25" dirty="0" smtClean="0">
                <a:latin typeface="Times New Roman"/>
                <a:cs typeface="Times New Roman"/>
              </a:rPr>
              <a:t>purpose </a:t>
            </a:r>
            <a:r>
              <a:rPr lang="en-US" spc="20" dirty="0" smtClean="0">
                <a:latin typeface="Times New Roman"/>
                <a:cs typeface="Times New Roman"/>
              </a:rPr>
              <a:t>of this process of  </a:t>
            </a:r>
            <a:r>
              <a:rPr lang="en-US" spc="15" dirty="0" smtClean="0">
                <a:latin typeface="Times New Roman"/>
                <a:cs typeface="Times New Roman"/>
              </a:rPr>
              <a:t>working </a:t>
            </a:r>
            <a:r>
              <a:rPr lang="en-US" spc="25" dirty="0" smtClean="0">
                <a:latin typeface="Times New Roman"/>
                <a:cs typeface="Times New Roman"/>
              </a:rPr>
              <a:t>is to </a:t>
            </a:r>
            <a:r>
              <a:rPr lang="en-US" spc="15" dirty="0" smtClean="0">
                <a:latin typeface="Times New Roman"/>
                <a:cs typeface="Times New Roman"/>
              </a:rPr>
              <a:t>prevent </a:t>
            </a:r>
            <a:r>
              <a:rPr lang="en-US" spc="25" dirty="0" smtClean="0">
                <a:latin typeface="Times New Roman"/>
                <a:cs typeface="Times New Roman"/>
              </a:rPr>
              <a:t>accumulation </a:t>
            </a:r>
            <a:r>
              <a:rPr lang="en-US" spc="20" dirty="0" smtClean="0">
                <a:latin typeface="Times New Roman"/>
                <a:cs typeface="Times New Roman"/>
              </a:rPr>
              <a:t>of </a:t>
            </a:r>
            <a:r>
              <a:rPr lang="en-US" spc="10" dirty="0" smtClean="0">
                <a:latin typeface="Times New Roman"/>
                <a:cs typeface="Times New Roman"/>
              </a:rPr>
              <a:t>error. </a:t>
            </a:r>
            <a:r>
              <a:rPr lang="en-US" spc="20" dirty="0" smtClean="0">
                <a:latin typeface="Times New Roman"/>
                <a:cs typeface="Times New Roman"/>
              </a:rPr>
              <a:t>During this </a:t>
            </a:r>
            <a:r>
              <a:rPr lang="en-US" spc="15" dirty="0" smtClean="0">
                <a:latin typeface="Times New Roman"/>
                <a:cs typeface="Times New Roman"/>
              </a:rPr>
              <a:t>procedure, </a:t>
            </a:r>
            <a:r>
              <a:rPr lang="en-US" spc="20" dirty="0" smtClean="0">
                <a:latin typeface="Times New Roman"/>
                <a:cs typeface="Times New Roman"/>
              </a:rPr>
              <a:t>if </a:t>
            </a:r>
            <a:r>
              <a:rPr lang="en-US" spc="25" dirty="0" smtClean="0">
                <a:latin typeface="Times New Roman"/>
                <a:cs typeface="Times New Roman"/>
              </a:rPr>
              <a:t>there is any </a:t>
            </a:r>
            <a:r>
              <a:rPr lang="en-US" spc="10" dirty="0" smtClean="0">
                <a:latin typeface="Times New Roman"/>
                <a:cs typeface="Times New Roman"/>
              </a:rPr>
              <a:t>error </a:t>
            </a:r>
            <a:r>
              <a:rPr lang="en-US" spc="25" dirty="0" smtClean="0">
                <a:latin typeface="Times New Roman"/>
                <a:cs typeface="Times New Roman"/>
              </a:rPr>
              <a:t>in </a:t>
            </a:r>
            <a:r>
              <a:rPr lang="en-US" spc="15" dirty="0" smtClean="0">
                <a:latin typeface="Times New Roman"/>
                <a:cs typeface="Times New Roman"/>
              </a:rPr>
              <a:t>the  </a:t>
            </a:r>
            <a:r>
              <a:rPr lang="en-US" spc="20" dirty="0" smtClean="0">
                <a:latin typeface="Times New Roman"/>
                <a:cs typeface="Times New Roman"/>
              </a:rPr>
              <a:t>measurement of </a:t>
            </a:r>
            <a:r>
              <a:rPr lang="en-US" spc="25" dirty="0" smtClean="0">
                <a:latin typeface="Times New Roman"/>
                <a:cs typeface="Times New Roman"/>
              </a:rPr>
              <a:t>any </a:t>
            </a:r>
            <a:r>
              <a:rPr lang="en-US" spc="15" dirty="0" smtClean="0">
                <a:latin typeface="Times New Roman"/>
                <a:cs typeface="Times New Roman"/>
              </a:rPr>
              <a:t>side </a:t>
            </a:r>
            <a:r>
              <a:rPr lang="en-US" spc="20" dirty="0" smtClean="0">
                <a:latin typeface="Times New Roman"/>
                <a:cs typeface="Times New Roman"/>
              </a:rPr>
              <a:t>of </a:t>
            </a:r>
            <a:r>
              <a:rPr lang="en-US" spc="15" dirty="0" smtClean="0">
                <a:latin typeface="Times New Roman"/>
                <a:cs typeface="Times New Roman"/>
              </a:rPr>
              <a:t>a triangle, </a:t>
            </a:r>
            <a:r>
              <a:rPr lang="en-US" spc="20" dirty="0" smtClean="0">
                <a:latin typeface="Times New Roman"/>
                <a:cs typeface="Times New Roman"/>
              </a:rPr>
              <a:t>then </a:t>
            </a:r>
            <a:r>
              <a:rPr lang="en-US" spc="5" dirty="0" smtClean="0">
                <a:latin typeface="Times New Roman"/>
                <a:cs typeface="Times New Roman"/>
              </a:rPr>
              <a:t>it </a:t>
            </a:r>
            <a:r>
              <a:rPr lang="en-US" dirty="0" smtClean="0">
                <a:latin typeface="Times New Roman"/>
                <a:cs typeface="Times New Roman"/>
              </a:rPr>
              <a:t>will </a:t>
            </a:r>
            <a:r>
              <a:rPr lang="en-US" spc="10" dirty="0" smtClean="0">
                <a:latin typeface="Times New Roman"/>
                <a:cs typeface="Times New Roman"/>
              </a:rPr>
              <a:t>not </a:t>
            </a:r>
            <a:r>
              <a:rPr lang="en-US" spc="15" dirty="0" smtClean="0">
                <a:latin typeface="Times New Roman"/>
                <a:cs typeface="Times New Roman"/>
              </a:rPr>
              <a:t>affect </a:t>
            </a:r>
            <a:r>
              <a:rPr lang="en-US" spc="25" dirty="0" smtClean="0">
                <a:latin typeface="Times New Roman"/>
                <a:cs typeface="Times New Roman"/>
              </a:rPr>
              <a:t>the </a:t>
            </a:r>
            <a:r>
              <a:rPr lang="en-US" spc="20" dirty="0" smtClean="0">
                <a:latin typeface="Times New Roman"/>
                <a:cs typeface="Times New Roman"/>
              </a:rPr>
              <a:t>whole </a:t>
            </a:r>
            <a:r>
              <a:rPr lang="en-US" spc="15" dirty="0" smtClean="0">
                <a:latin typeface="Times New Roman"/>
                <a:cs typeface="Times New Roman"/>
              </a:rPr>
              <a:t>work. </a:t>
            </a:r>
            <a:r>
              <a:rPr lang="en-US" spc="30" dirty="0" smtClean="0">
                <a:latin typeface="Times New Roman"/>
                <a:cs typeface="Times New Roman"/>
              </a:rPr>
              <a:t>The </a:t>
            </a:r>
            <a:r>
              <a:rPr lang="en-US" spc="10" dirty="0" smtClean="0">
                <a:latin typeface="Times New Roman"/>
                <a:cs typeface="Times New Roman"/>
              </a:rPr>
              <a:t>error </a:t>
            </a:r>
            <a:r>
              <a:rPr lang="en-US" spc="20" dirty="0" smtClean="0">
                <a:latin typeface="Times New Roman"/>
                <a:cs typeface="Times New Roman"/>
              </a:rPr>
              <a:t>can  always </a:t>
            </a:r>
            <a:r>
              <a:rPr lang="en-US" spc="5" dirty="0" smtClean="0">
                <a:latin typeface="Times New Roman"/>
                <a:cs typeface="Times New Roman"/>
              </a:rPr>
              <a:t>be </a:t>
            </a:r>
            <a:r>
              <a:rPr lang="en-US" spc="20" dirty="0" smtClean="0">
                <a:latin typeface="Times New Roman"/>
                <a:cs typeface="Times New Roman"/>
              </a:rPr>
              <a:t>detected </a:t>
            </a:r>
            <a:r>
              <a:rPr lang="en-US" spc="25" dirty="0" smtClean="0">
                <a:latin typeface="Times New Roman"/>
                <a:cs typeface="Times New Roman"/>
              </a:rPr>
              <a:t>and</a:t>
            </a:r>
            <a:r>
              <a:rPr lang="en-US" spc="-40" dirty="0" smtClean="0">
                <a:latin typeface="Times New Roman"/>
                <a:cs typeface="Times New Roman"/>
              </a:rPr>
              <a:t> </a:t>
            </a:r>
            <a:r>
              <a:rPr lang="en-US" spc="15" dirty="0" smtClean="0">
                <a:latin typeface="Times New Roman"/>
                <a:cs typeface="Times New Roman"/>
              </a:rPr>
              <a:t>eliminated.</a:t>
            </a:r>
            <a:endParaRPr lang="en-US" dirty="0">
              <a:latin typeface="Times New Roman"/>
              <a:cs typeface="Times New Roman"/>
            </a:endParaRPr>
          </a:p>
        </p:txBody>
      </p:sp>
    </p:spTree>
    <p:extLst>
      <p:ext uri="{BB962C8B-B14F-4D97-AF65-F5344CB8AC3E}">
        <p14:creationId xmlns:p14="http://schemas.microsoft.com/office/powerpoint/2010/main" val="146058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217"/>
            <a:ext cx="10515600" cy="5455746"/>
          </a:xfrm>
        </p:spPr>
        <p:txBody>
          <a:bodyPr>
            <a:normAutofit/>
          </a:bodyPr>
          <a:lstStyle/>
          <a:p>
            <a:pPr marL="324485" indent="-229235" algn="just">
              <a:lnSpc>
                <a:spcPts val="1305"/>
              </a:lnSpc>
              <a:buSzPct val="86956"/>
              <a:buFont typeface="Symbol"/>
              <a:buChar char=""/>
              <a:tabLst>
                <a:tab pos="325120" algn="l"/>
              </a:tabLst>
            </a:pPr>
            <a:endParaRPr lang="en-US" spc="15" dirty="0" smtClean="0">
              <a:latin typeface="Times New Roman"/>
              <a:cs typeface="Times New Roman"/>
            </a:endParaRPr>
          </a:p>
          <a:p>
            <a:pPr marL="324485" indent="-229235" algn="just">
              <a:lnSpc>
                <a:spcPts val="1305"/>
              </a:lnSpc>
              <a:buSzPct val="86956"/>
              <a:buFont typeface="Symbol"/>
              <a:buChar char=""/>
              <a:tabLst>
                <a:tab pos="325120" algn="l"/>
              </a:tabLst>
            </a:pPr>
            <a:endParaRPr lang="en-US" spc="15" dirty="0">
              <a:latin typeface="Times New Roman"/>
              <a:cs typeface="Times New Roman"/>
            </a:endParaRPr>
          </a:p>
          <a:p>
            <a:pPr algn="just"/>
            <a:r>
              <a:rPr lang="en-US" dirty="0" smtClean="0"/>
              <a:t>But, if the reverse process (i.e. from the part to the whole) is followed, then the minor errors in measurement will be magnified in the process of expansion and stage will come  when these errors will become absolutely uncontrollable.</a:t>
            </a:r>
          </a:p>
          <a:p>
            <a:pPr algn="just"/>
            <a:r>
              <a:rPr lang="en-US" dirty="0" smtClean="0"/>
              <a:t>According to the second principle, the new stations should always be fixed by at least two  measurements (linear or angular) from fixed reference points. Linear measurements refer to  horizontal distances measured by chain or tape. Angular measurements refer to the magnetic bearing or horizontal angle taken by a prismatic compass or theodolite.</a:t>
            </a:r>
          </a:p>
          <a:p>
            <a:endParaRPr lang="en-US" dirty="0"/>
          </a:p>
        </p:txBody>
      </p:sp>
    </p:spTree>
    <p:extLst>
      <p:ext uri="{BB962C8B-B14F-4D97-AF65-F5344CB8AC3E}">
        <p14:creationId xmlns:p14="http://schemas.microsoft.com/office/powerpoint/2010/main" val="270354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549"/>
            <a:ext cx="10515600" cy="5597414"/>
          </a:xfrm>
        </p:spPr>
        <p:txBody>
          <a:bodyPr/>
          <a:lstStyle/>
          <a:p>
            <a:pPr marL="0" indent="0" algn="just">
              <a:lnSpc>
                <a:spcPct val="100000"/>
              </a:lnSpc>
              <a:spcBef>
                <a:spcPts val="60"/>
              </a:spcBef>
              <a:buNone/>
            </a:pPr>
            <a:r>
              <a:rPr lang="en-US" sz="2400" b="1" spc="20" dirty="0" smtClean="0">
                <a:latin typeface="Times New Roman"/>
                <a:cs typeface="Times New Roman"/>
              </a:rPr>
              <a:t>CLASSIFICATION </a:t>
            </a:r>
            <a:r>
              <a:rPr lang="en-US" sz="2400" b="1" spc="45" dirty="0" smtClean="0">
                <a:latin typeface="Times New Roman"/>
                <a:cs typeface="Times New Roman"/>
              </a:rPr>
              <a:t>OF</a:t>
            </a:r>
            <a:r>
              <a:rPr lang="en-US" sz="2400" b="1" spc="5" dirty="0" smtClean="0">
                <a:latin typeface="Times New Roman"/>
                <a:cs typeface="Times New Roman"/>
              </a:rPr>
              <a:t> </a:t>
            </a:r>
            <a:r>
              <a:rPr lang="en-US" sz="2400" b="1" spc="25" dirty="0" smtClean="0">
                <a:latin typeface="Times New Roman"/>
                <a:cs typeface="Times New Roman"/>
              </a:rPr>
              <a:t>SURVEYING</a:t>
            </a:r>
            <a:endParaRPr lang="en-US" sz="2400" dirty="0" smtClean="0">
              <a:latin typeface="Times New Roman"/>
              <a:cs typeface="Times New Roman"/>
            </a:endParaRPr>
          </a:p>
          <a:p>
            <a:pPr>
              <a:lnSpc>
                <a:spcPct val="100000"/>
              </a:lnSpc>
              <a:spcBef>
                <a:spcPts val="25"/>
              </a:spcBef>
            </a:pPr>
            <a:endParaRPr lang="en-US" sz="2400" dirty="0" smtClean="0">
              <a:latin typeface="Times New Roman"/>
              <a:cs typeface="Times New Roman"/>
            </a:endParaRPr>
          </a:p>
          <a:p>
            <a:pPr marL="0" indent="0" algn="just">
              <a:lnSpc>
                <a:spcPct val="100000"/>
              </a:lnSpc>
              <a:buNone/>
            </a:pPr>
            <a:r>
              <a:rPr lang="en-US" sz="2400" spc="15" dirty="0" smtClean="0">
                <a:latin typeface="Times New Roman"/>
                <a:cs typeface="Times New Roman"/>
              </a:rPr>
              <a:t>Generally, surveying </a:t>
            </a:r>
            <a:r>
              <a:rPr lang="en-US" sz="2400" spc="25" dirty="0" smtClean="0">
                <a:latin typeface="Times New Roman"/>
                <a:cs typeface="Times New Roman"/>
              </a:rPr>
              <a:t>is </a:t>
            </a:r>
            <a:r>
              <a:rPr lang="en-US" sz="2400" spc="15" dirty="0" smtClean="0">
                <a:latin typeface="Times New Roman"/>
                <a:cs typeface="Times New Roman"/>
              </a:rPr>
              <a:t>divided </a:t>
            </a:r>
            <a:r>
              <a:rPr lang="en-US" sz="2400" spc="20" dirty="0" smtClean="0">
                <a:latin typeface="Times New Roman"/>
                <a:cs typeface="Times New Roman"/>
              </a:rPr>
              <a:t>into </a:t>
            </a:r>
            <a:r>
              <a:rPr lang="en-US" sz="2400" spc="25" dirty="0" smtClean="0">
                <a:latin typeface="Times New Roman"/>
                <a:cs typeface="Times New Roman"/>
              </a:rPr>
              <a:t>two </a:t>
            </a:r>
            <a:r>
              <a:rPr lang="en-US" sz="2400" spc="15" dirty="0" smtClean="0">
                <a:latin typeface="Times New Roman"/>
                <a:cs typeface="Times New Roman"/>
              </a:rPr>
              <a:t>major categories: plane </a:t>
            </a:r>
            <a:r>
              <a:rPr lang="en-US" sz="2400" spc="35" dirty="0" smtClean="0">
                <a:latin typeface="Times New Roman"/>
                <a:cs typeface="Times New Roman"/>
              </a:rPr>
              <a:t>and </a:t>
            </a:r>
            <a:r>
              <a:rPr lang="en-US" sz="2400" spc="15" dirty="0" smtClean="0">
                <a:latin typeface="Times New Roman"/>
                <a:cs typeface="Times New Roman"/>
              </a:rPr>
              <a:t>geodetic</a:t>
            </a:r>
            <a:r>
              <a:rPr lang="en-US" sz="2400" spc="-75" dirty="0" smtClean="0">
                <a:latin typeface="Times New Roman"/>
                <a:cs typeface="Times New Roman"/>
              </a:rPr>
              <a:t> </a:t>
            </a:r>
            <a:r>
              <a:rPr lang="en-US" sz="2400" spc="15" dirty="0" smtClean="0">
                <a:latin typeface="Times New Roman"/>
                <a:cs typeface="Times New Roman"/>
              </a:rPr>
              <a:t>surveying</a:t>
            </a:r>
            <a:r>
              <a:rPr lang="en-US" sz="2400" spc="15" dirty="0" smtClean="0">
                <a:latin typeface="Times New Roman"/>
                <a:cs typeface="Times New Roman"/>
              </a:rPr>
              <a:t>.</a:t>
            </a:r>
          </a:p>
          <a:p>
            <a:pPr marL="0" indent="0" algn="just">
              <a:lnSpc>
                <a:spcPct val="100000"/>
              </a:lnSpc>
              <a:buNone/>
            </a:pPr>
            <a:endParaRPr lang="en-US" sz="2400" dirty="0" smtClean="0">
              <a:latin typeface="Times New Roman"/>
              <a:cs typeface="Times New Roman"/>
            </a:endParaRPr>
          </a:p>
          <a:p>
            <a:pPr marL="17780" marR="14604" algn="just">
              <a:lnSpc>
                <a:spcPct val="100499"/>
              </a:lnSpc>
              <a:spcBef>
                <a:spcPts val="1135"/>
              </a:spcBef>
            </a:pPr>
            <a:r>
              <a:rPr lang="en-US" b="1" spc="20" dirty="0" smtClean="0">
                <a:latin typeface="Times New Roman"/>
                <a:cs typeface="Times New Roman"/>
              </a:rPr>
              <a:t>PLANE </a:t>
            </a:r>
            <a:r>
              <a:rPr lang="en-US" b="1" spc="25" dirty="0" smtClean="0">
                <a:latin typeface="Times New Roman"/>
                <a:cs typeface="Times New Roman"/>
              </a:rPr>
              <a:t>SURVEYING</a:t>
            </a:r>
          </a:p>
          <a:p>
            <a:pPr marL="17780" marR="14604" algn="just">
              <a:lnSpc>
                <a:spcPct val="100499"/>
              </a:lnSpc>
              <a:spcBef>
                <a:spcPts val="1135"/>
              </a:spcBef>
            </a:pPr>
            <a:r>
              <a:rPr lang="en-US" b="1" spc="25" dirty="0" smtClean="0">
                <a:latin typeface="Times New Roman"/>
                <a:cs typeface="Times New Roman"/>
              </a:rPr>
              <a:t>Geodetic surveying </a:t>
            </a:r>
            <a:endParaRPr lang="en-US" b="1" dirty="0"/>
          </a:p>
        </p:txBody>
      </p:sp>
    </p:spTree>
    <p:extLst>
      <p:ext uri="{BB962C8B-B14F-4D97-AF65-F5344CB8AC3E}">
        <p14:creationId xmlns:p14="http://schemas.microsoft.com/office/powerpoint/2010/main" val="12124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7283" y="528333"/>
            <a:ext cx="8989453" cy="5916480"/>
          </a:xfrm>
          <a:prstGeom prst="rect">
            <a:avLst/>
          </a:prstGeom>
        </p:spPr>
      </p:pic>
    </p:spTree>
    <p:extLst>
      <p:ext uri="{BB962C8B-B14F-4D97-AF65-F5344CB8AC3E}">
        <p14:creationId xmlns:p14="http://schemas.microsoft.com/office/powerpoint/2010/main" val="29924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5610293"/>
          </a:xfrm>
        </p:spPr>
        <p:txBody>
          <a:bodyPr>
            <a:normAutofit fontScale="92500" lnSpcReduction="20000"/>
          </a:bodyPr>
          <a:lstStyle/>
          <a:p>
            <a:pPr marL="0" indent="0" algn="just">
              <a:lnSpc>
                <a:spcPct val="100000"/>
              </a:lnSpc>
              <a:buNone/>
            </a:pPr>
            <a:r>
              <a:rPr lang="en-US" b="1" spc="15" dirty="0" smtClean="0">
                <a:latin typeface="Times New Roman"/>
                <a:cs typeface="Times New Roman"/>
              </a:rPr>
              <a:t>Classifications </a:t>
            </a:r>
            <a:r>
              <a:rPr lang="en-US" b="1" spc="20" dirty="0" smtClean="0">
                <a:latin typeface="Times New Roman"/>
                <a:cs typeface="Times New Roman"/>
              </a:rPr>
              <a:t>of</a:t>
            </a:r>
            <a:r>
              <a:rPr lang="en-US" b="1" spc="-20" dirty="0" smtClean="0">
                <a:latin typeface="Times New Roman"/>
                <a:cs typeface="Times New Roman"/>
              </a:rPr>
              <a:t> </a:t>
            </a:r>
            <a:r>
              <a:rPr lang="en-US" b="1" spc="20" dirty="0" smtClean="0">
                <a:latin typeface="Times New Roman"/>
                <a:cs typeface="Times New Roman"/>
              </a:rPr>
              <a:t>Surveying</a:t>
            </a:r>
            <a:endParaRPr lang="en-US" dirty="0" smtClean="0">
              <a:latin typeface="Times New Roman"/>
              <a:cs typeface="Times New Roman"/>
            </a:endParaRPr>
          </a:p>
          <a:p>
            <a:pPr marL="12700" marR="16510" algn="just">
              <a:lnSpc>
                <a:spcPct val="101699"/>
              </a:lnSpc>
              <a:spcBef>
                <a:spcPts val="1115"/>
              </a:spcBef>
            </a:pPr>
            <a:r>
              <a:rPr lang="en-US" spc="15" dirty="0" smtClean="0">
                <a:latin typeface="Times New Roman"/>
                <a:cs typeface="Times New Roman"/>
              </a:rPr>
              <a:t>Based </a:t>
            </a:r>
            <a:r>
              <a:rPr lang="en-US" spc="25" dirty="0" smtClean="0">
                <a:latin typeface="Times New Roman"/>
                <a:cs typeface="Times New Roman"/>
              </a:rPr>
              <a:t>on </a:t>
            </a:r>
            <a:r>
              <a:rPr lang="en-US" spc="15" dirty="0" smtClean="0">
                <a:latin typeface="Times New Roman"/>
                <a:cs typeface="Times New Roman"/>
              </a:rPr>
              <a:t>the </a:t>
            </a:r>
            <a:r>
              <a:rPr lang="en-US" spc="20" dirty="0" smtClean="0">
                <a:latin typeface="Times New Roman"/>
                <a:cs typeface="Times New Roman"/>
              </a:rPr>
              <a:t>purpose </a:t>
            </a:r>
            <a:r>
              <a:rPr lang="en-US" spc="15" dirty="0" smtClean="0">
                <a:latin typeface="Times New Roman"/>
                <a:cs typeface="Times New Roman"/>
              </a:rPr>
              <a:t>(for </a:t>
            </a:r>
            <a:r>
              <a:rPr lang="en-US" spc="10" dirty="0" smtClean="0">
                <a:latin typeface="Times New Roman"/>
                <a:cs typeface="Times New Roman"/>
              </a:rPr>
              <a:t>which </a:t>
            </a:r>
            <a:r>
              <a:rPr lang="en-US" spc="20" dirty="0" smtClean="0">
                <a:latin typeface="Times New Roman"/>
                <a:cs typeface="Times New Roman"/>
              </a:rPr>
              <a:t>surveying </a:t>
            </a:r>
            <a:r>
              <a:rPr lang="en-US" spc="25" dirty="0" smtClean="0">
                <a:latin typeface="Times New Roman"/>
                <a:cs typeface="Times New Roman"/>
              </a:rPr>
              <a:t>is </a:t>
            </a:r>
            <a:r>
              <a:rPr lang="en-US" spc="15" dirty="0" smtClean="0">
                <a:latin typeface="Times New Roman"/>
                <a:cs typeface="Times New Roman"/>
              </a:rPr>
              <a:t>being conducted), </a:t>
            </a:r>
            <a:r>
              <a:rPr lang="en-US" spc="20" dirty="0" smtClean="0">
                <a:latin typeface="Times New Roman"/>
                <a:cs typeface="Times New Roman"/>
              </a:rPr>
              <a:t>Surveying </a:t>
            </a:r>
            <a:r>
              <a:rPr lang="en-US" spc="25" dirty="0" smtClean="0">
                <a:latin typeface="Times New Roman"/>
                <a:cs typeface="Times New Roman"/>
              </a:rPr>
              <a:t>has been </a:t>
            </a:r>
            <a:r>
              <a:rPr lang="en-US" spc="10" dirty="0" smtClean="0">
                <a:latin typeface="Times New Roman"/>
                <a:cs typeface="Times New Roman"/>
              </a:rPr>
              <a:t>classified  </a:t>
            </a:r>
            <a:r>
              <a:rPr lang="en-US" spc="5" dirty="0" smtClean="0">
                <a:latin typeface="Times New Roman"/>
                <a:cs typeface="Times New Roman"/>
              </a:rPr>
              <a:t>into:</a:t>
            </a:r>
            <a:endParaRPr lang="en-US" dirty="0" smtClean="0">
              <a:latin typeface="Times New Roman"/>
              <a:cs typeface="Times New Roman"/>
            </a:endParaRPr>
          </a:p>
          <a:p>
            <a:pPr algn="just">
              <a:lnSpc>
                <a:spcPct val="100000"/>
              </a:lnSpc>
              <a:spcBef>
                <a:spcPts val="45"/>
              </a:spcBef>
            </a:pPr>
            <a:endParaRPr lang="en-US" sz="2000" dirty="0" smtClean="0">
              <a:latin typeface="Times New Roman"/>
              <a:cs typeface="Times New Roman"/>
            </a:endParaRPr>
          </a:p>
          <a:p>
            <a:pPr marL="99060" indent="-86995" algn="just">
              <a:lnSpc>
                <a:spcPct val="100000"/>
              </a:lnSpc>
              <a:tabLst>
                <a:tab pos="99695" algn="l"/>
              </a:tabLst>
            </a:pPr>
            <a:r>
              <a:rPr lang="en-US" b="1" spc="20" dirty="0" smtClean="0">
                <a:latin typeface="Times New Roman"/>
                <a:cs typeface="Times New Roman"/>
              </a:rPr>
              <a:t>Control surveying</a:t>
            </a:r>
            <a:r>
              <a:rPr lang="en-US" b="1" spc="-20"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0" indent="0" algn="just">
              <a:lnSpc>
                <a:spcPct val="100000"/>
              </a:lnSpc>
              <a:spcBef>
                <a:spcPts val="1140"/>
              </a:spcBef>
              <a:buNone/>
            </a:pPr>
            <a:r>
              <a:rPr lang="en-US" spc="30" dirty="0" smtClean="0">
                <a:latin typeface="Times New Roman"/>
                <a:cs typeface="Times New Roman"/>
              </a:rPr>
              <a:t>To </a:t>
            </a:r>
            <a:r>
              <a:rPr lang="en-US" spc="15" dirty="0" smtClean="0">
                <a:latin typeface="Times New Roman"/>
                <a:cs typeface="Times New Roman"/>
              </a:rPr>
              <a:t>establish </a:t>
            </a:r>
            <a:r>
              <a:rPr lang="en-US" spc="10" dirty="0" smtClean="0">
                <a:latin typeface="Times New Roman"/>
                <a:cs typeface="Times New Roman"/>
              </a:rPr>
              <a:t>horizontal </a:t>
            </a:r>
            <a:r>
              <a:rPr lang="en-US" spc="25" dirty="0" smtClean="0">
                <a:latin typeface="Times New Roman"/>
                <a:cs typeface="Times New Roman"/>
              </a:rPr>
              <a:t>and </a:t>
            </a:r>
            <a:r>
              <a:rPr lang="en-US" spc="10" dirty="0" smtClean="0">
                <a:latin typeface="Times New Roman"/>
                <a:cs typeface="Times New Roman"/>
              </a:rPr>
              <a:t>vertical </a:t>
            </a:r>
            <a:r>
              <a:rPr lang="en-US" spc="15" dirty="0" smtClean="0">
                <a:latin typeface="Times New Roman"/>
                <a:cs typeface="Times New Roman"/>
              </a:rPr>
              <a:t>positions </a:t>
            </a:r>
            <a:r>
              <a:rPr lang="en-US" spc="20" dirty="0" smtClean="0">
                <a:latin typeface="Times New Roman"/>
                <a:cs typeface="Times New Roman"/>
              </a:rPr>
              <a:t>of </a:t>
            </a:r>
            <a:r>
              <a:rPr lang="en-US" spc="15" dirty="0" smtClean="0">
                <a:latin typeface="Times New Roman"/>
                <a:cs typeface="Times New Roman"/>
              </a:rPr>
              <a:t>control</a:t>
            </a:r>
            <a:r>
              <a:rPr lang="en-US" spc="-30" dirty="0" smtClean="0">
                <a:latin typeface="Times New Roman"/>
                <a:cs typeface="Times New Roman"/>
              </a:rPr>
              <a:t> </a:t>
            </a:r>
            <a:r>
              <a:rPr lang="en-US" spc="10" dirty="0" smtClean="0">
                <a:latin typeface="Times New Roman"/>
                <a:cs typeface="Times New Roman"/>
              </a:rPr>
              <a:t>points.</a:t>
            </a:r>
            <a:endParaRPr lang="en-US" dirty="0" smtClean="0">
              <a:latin typeface="Times New Roman"/>
              <a:cs typeface="Times New Roman"/>
            </a:endParaRPr>
          </a:p>
          <a:p>
            <a:pPr algn="just">
              <a:lnSpc>
                <a:spcPct val="100000"/>
              </a:lnSpc>
              <a:spcBef>
                <a:spcPts val="5"/>
              </a:spcBef>
            </a:pPr>
            <a:endParaRPr lang="en-US" sz="2000" dirty="0" smtClean="0">
              <a:latin typeface="Times New Roman"/>
              <a:cs typeface="Times New Roman"/>
            </a:endParaRPr>
          </a:p>
          <a:p>
            <a:pPr marL="99060" indent="-86995" algn="just">
              <a:lnSpc>
                <a:spcPct val="100000"/>
              </a:lnSpc>
              <a:buFont typeface="Times New Roman"/>
              <a:buChar char="•"/>
              <a:tabLst>
                <a:tab pos="99695" algn="l"/>
              </a:tabLst>
            </a:pPr>
            <a:r>
              <a:rPr lang="en-US" b="1" spc="25" dirty="0" smtClean="0">
                <a:latin typeface="Times New Roman"/>
                <a:cs typeface="Times New Roman"/>
              </a:rPr>
              <a:t>Land </a:t>
            </a:r>
            <a:r>
              <a:rPr lang="en-US" b="1" spc="20" dirty="0" smtClean="0">
                <a:latin typeface="Times New Roman"/>
                <a:cs typeface="Times New Roman"/>
              </a:rPr>
              <a:t>surveying</a:t>
            </a:r>
            <a:r>
              <a:rPr lang="en-US" b="1" spc="-30"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0" marR="17145" indent="0" algn="just">
              <a:lnSpc>
                <a:spcPct val="101899"/>
              </a:lnSpc>
              <a:spcBef>
                <a:spcPts val="1150"/>
              </a:spcBef>
              <a:buNone/>
            </a:pPr>
            <a:r>
              <a:rPr lang="en-US" spc="30" dirty="0" smtClean="0">
                <a:latin typeface="Times New Roman"/>
                <a:cs typeface="Times New Roman"/>
              </a:rPr>
              <a:t>To </a:t>
            </a:r>
            <a:r>
              <a:rPr lang="en-US" spc="20" dirty="0" smtClean="0">
                <a:latin typeface="Times New Roman"/>
                <a:cs typeface="Times New Roman"/>
              </a:rPr>
              <a:t>determine </a:t>
            </a:r>
            <a:r>
              <a:rPr lang="en-US" spc="25" dirty="0" smtClean="0">
                <a:latin typeface="Times New Roman"/>
                <a:cs typeface="Times New Roman"/>
              </a:rPr>
              <a:t>the </a:t>
            </a:r>
            <a:r>
              <a:rPr lang="en-US" spc="15" dirty="0" smtClean="0">
                <a:latin typeface="Times New Roman"/>
                <a:cs typeface="Times New Roman"/>
              </a:rPr>
              <a:t>boundaries </a:t>
            </a:r>
            <a:r>
              <a:rPr lang="en-US" spc="35" dirty="0" smtClean="0">
                <a:latin typeface="Times New Roman"/>
                <a:cs typeface="Times New Roman"/>
              </a:rPr>
              <a:t>and </a:t>
            </a:r>
            <a:r>
              <a:rPr lang="en-US" spc="20" dirty="0" smtClean="0">
                <a:latin typeface="Times New Roman"/>
                <a:cs typeface="Times New Roman"/>
              </a:rPr>
              <a:t>areas of parcels of </a:t>
            </a:r>
            <a:r>
              <a:rPr lang="en-US" spc="10" dirty="0" smtClean="0">
                <a:latin typeface="Times New Roman"/>
                <a:cs typeface="Times New Roman"/>
              </a:rPr>
              <a:t>land, </a:t>
            </a:r>
            <a:r>
              <a:rPr lang="en-US" spc="20" dirty="0" smtClean="0">
                <a:latin typeface="Times New Roman"/>
                <a:cs typeface="Times New Roman"/>
              </a:rPr>
              <a:t>also </a:t>
            </a:r>
            <a:r>
              <a:rPr lang="en-US" spc="25" dirty="0" smtClean="0">
                <a:latin typeface="Times New Roman"/>
                <a:cs typeface="Times New Roman"/>
              </a:rPr>
              <a:t>known </a:t>
            </a:r>
            <a:r>
              <a:rPr lang="en-US" spc="20" dirty="0" smtClean="0">
                <a:latin typeface="Times New Roman"/>
                <a:cs typeface="Times New Roman"/>
              </a:rPr>
              <a:t>as </a:t>
            </a:r>
            <a:r>
              <a:rPr lang="en-US" spc="15" dirty="0" smtClean="0">
                <a:latin typeface="Times New Roman"/>
                <a:cs typeface="Times New Roman"/>
              </a:rPr>
              <a:t>property </a:t>
            </a:r>
            <a:r>
              <a:rPr lang="en-US" spc="10" dirty="0" smtClean="0">
                <a:latin typeface="Times New Roman"/>
                <a:cs typeface="Times New Roman"/>
              </a:rPr>
              <a:t>survey,  </a:t>
            </a:r>
            <a:r>
              <a:rPr lang="en-US" spc="15" dirty="0" smtClean="0">
                <a:latin typeface="Times New Roman"/>
                <a:cs typeface="Times New Roman"/>
              </a:rPr>
              <a:t>boundary survey </a:t>
            </a:r>
            <a:r>
              <a:rPr lang="en-US" spc="5" dirty="0" smtClean="0">
                <a:latin typeface="Times New Roman"/>
                <a:cs typeface="Times New Roman"/>
              </a:rPr>
              <a:t>or </a:t>
            </a:r>
            <a:r>
              <a:rPr lang="en-US" spc="15" dirty="0" smtClean="0">
                <a:latin typeface="Times New Roman"/>
                <a:cs typeface="Times New Roman"/>
              </a:rPr>
              <a:t>cadastral</a:t>
            </a:r>
            <a:r>
              <a:rPr lang="en-US" spc="55" dirty="0" smtClean="0">
                <a:latin typeface="Times New Roman"/>
                <a:cs typeface="Times New Roman"/>
              </a:rPr>
              <a:t> </a:t>
            </a:r>
            <a:r>
              <a:rPr lang="en-US" spc="10" dirty="0" smtClean="0">
                <a:latin typeface="Times New Roman"/>
                <a:cs typeface="Times New Roman"/>
              </a:rPr>
              <a:t>survey.</a:t>
            </a:r>
            <a:endParaRPr lang="en-US" dirty="0" smtClean="0">
              <a:latin typeface="Times New Roman"/>
              <a:cs typeface="Times New Roman"/>
            </a:endParaRPr>
          </a:p>
          <a:p>
            <a:pPr algn="just">
              <a:lnSpc>
                <a:spcPct val="100000"/>
              </a:lnSpc>
              <a:spcBef>
                <a:spcPts val="5"/>
              </a:spcBef>
            </a:pPr>
            <a:endParaRPr lang="en-US" sz="2000" dirty="0" smtClean="0">
              <a:latin typeface="Times New Roman"/>
              <a:cs typeface="Times New Roman"/>
            </a:endParaRPr>
          </a:p>
          <a:p>
            <a:pPr marL="99060" indent="-86995" algn="just">
              <a:lnSpc>
                <a:spcPct val="100000"/>
              </a:lnSpc>
              <a:buFont typeface="Times New Roman"/>
              <a:buChar char="•"/>
              <a:tabLst>
                <a:tab pos="99695" algn="l"/>
              </a:tabLst>
            </a:pPr>
            <a:r>
              <a:rPr lang="en-US" b="1" spc="20" dirty="0" smtClean="0">
                <a:latin typeface="Times New Roman"/>
                <a:cs typeface="Times New Roman"/>
              </a:rPr>
              <a:t>Topographic survey</a:t>
            </a:r>
            <a:r>
              <a:rPr lang="en-US" b="1" dirty="0" smtClean="0">
                <a:latin typeface="Times New Roman"/>
                <a:cs typeface="Times New Roman"/>
              </a:rPr>
              <a:t> </a:t>
            </a:r>
            <a:r>
              <a:rPr lang="en-US" b="1" spc="10" dirty="0" smtClean="0">
                <a:latin typeface="Times New Roman"/>
                <a:cs typeface="Times New Roman"/>
              </a:rPr>
              <a:t>:</a:t>
            </a:r>
            <a:endParaRPr lang="en-US" dirty="0" smtClean="0">
              <a:latin typeface="Times New Roman"/>
              <a:cs typeface="Times New Roman"/>
            </a:endParaRPr>
          </a:p>
          <a:p>
            <a:pPr marL="0" marR="8890" indent="0" algn="just">
              <a:lnSpc>
                <a:spcPct val="104299"/>
              </a:lnSpc>
              <a:spcBef>
                <a:spcPts val="1085"/>
              </a:spcBef>
              <a:buNone/>
            </a:pPr>
            <a:r>
              <a:rPr lang="en-US" spc="30" dirty="0" smtClean="0">
                <a:latin typeface="Times New Roman"/>
                <a:cs typeface="Times New Roman"/>
              </a:rPr>
              <a:t>To </a:t>
            </a:r>
            <a:r>
              <a:rPr lang="en-US" spc="20" dirty="0" smtClean="0">
                <a:latin typeface="Times New Roman"/>
                <a:cs typeface="Times New Roman"/>
              </a:rPr>
              <a:t>prepare </a:t>
            </a:r>
            <a:r>
              <a:rPr lang="en-US" spc="15" dirty="0" smtClean="0">
                <a:latin typeface="Times New Roman"/>
                <a:cs typeface="Times New Roman"/>
              </a:rPr>
              <a:t>a </a:t>
            </a:r>
            <a:r>
              <a:rPr lang="en-US" spc="10" dirty="0" smtClean="0">
                <a:latin typeface="Times New Roman"/>
                <a:cs typeface="Times New Roman"/>
              </a:rPr>
              <a:t>plan/ </a:t>
            </a:r>
            <a:r>
              <a:rPr lang="en-US" spc="25" dirty="0" smtClean="0">
                <a:latin typeface="Times New Roman"/>
                <a:cs typeface="Times New Roman"/>
              </a:rPr>
              <a:t>map </a:t>
            </a:r>
            <a:r>
              <a:rPr lang="en-US" spc="20" dirty="0" smtClean="0">
                <a:latin typeface="Times New Roman"/>
                <a:cs typeface="Times New Roman"/>
              </a:rPr>
              <a:t>of </a:t>
            </a:r>
            <a:r>
              <a:rPr lang="en-US" spc="15" dirty="0" smtClean="0">
                <a:latin typeface="Times New Roman"/>
                <a:cs typeface="Times New Roman"/>
              </a:rPr>
              <a:t>a </a:t>
            </a:r>
            <a:r>
              <a:rPr lang="en-US" spc="20" dirty="0" smtClean="0">
                <a:latin typeface="Times New Roman"/>
                <a:cs typeface="Times New Roman"/>
              </a:rPr>
              <a:t>region </a:t>
            </a:r>
            <a:r>
              <a:rPr lang="en-US" spc="15" dirty="0" smtClean="0">
                <a:latin typeface="Times New Roman"/>
                <a:cs typeface="Times New Roman"/>
              </a:rPr>
              <a:t>which </a:t>
            </a:r>
            <a:r>
              <a:rPr lang="en-US" spc="20" dirty="0" smtClean="0">
                <a:latin typeface="Times New Roman"/>
                <a:cs typeface="Times New Roman"/>
              </a:rPr>
              <a:t>includes </a:t>
            </a:r>
            <a:r>
              <a:rPr lang="en-US" spc="15" dirty="0" smtClean="0">
                <a:latin typeface="Times New Roman"/>
                <a:cs typeface="Times New Roman"/>
              </a:rPr>
              <a:t>natural </a:t>
            </a:r>
            <a:r>
              <a:rPr lang="en-US" spc="35" dirty="0" smtClean="0">
                <a:latin typeface="Times New Roman"/>
                <a:cs typeface="Times New Roman"/>
              </a:rPr>
              <a:t>as </a:t>
            </a:r>
            <a:r>
              <a:rPr lang="en-US" spc="15" dirty="0" smtClean="0">
                <a:latin typeface="Times New Roman"/>
                <a:cs typeface="Times New Roman"/>
              </a:rPr>
              <a:t>well </a:t>
            </a:r>
            <a:r>
              <a:rPr lang="en-US" spc="20" dirty="0" smtClean="0">
                <a:latin typeface="Times New Roman"/>
                <a:cs typeface="Times New Roman"/>
              </a:rPr>
              <a:t>as </a:t>
            </a:r>
            <a:r>
              <a:rPr lang="en-US" spc="25" dirty="0" smtClean="0">
                <a:latin typeface="Times New Roman"/>
                <a:cs typeface="Times New Roman"/>
              </a:rPr>
              <a:t>and </a:t>
            </a:r>
            <a:r>
              <a:rPr lang="en-US" spc="30" dirty="0" smtClean="0">
                <a:latin typeface="Times New Roman"/>
                <a:cs typeface="Times New Roman"/>
              </a:rPr>
              <a:t>man-made </a:t>
            </a:r>
            <a:r>
              <a:rPr lang="en-US" spc="15" dirty="0" smtClean="0">
                <a:latin typeface="Times New Roman"/>
                <a:cs typeface="Times New Roman"/>
              </a:rPr>
              <a:t>features  including</a:t>
            </a:r>
            <a:r>
              <a:rPr lang="en-US" spc="10" dirty="0" smtClean="0">
                <a:latin typeface="Times New Roman"/>
                <a:cs typeface="Times New Roman"/>
              </a:rPr>
              <a:t> </a:t>
            </a:r>
            <a:r>
              <a:rPr lang="en-US" spc="15" dirty="0" smtClean="0">
                <a:latin typeface="Times New Roman"/>
                <a:cs typeface="Times New Roman"/>
              </a:rPr>
              <a:t>elevation.</a:t>
            </a:r>
            <a:endParaRPr lang="en-US" dirty="0">
              <a:latin typeface="Times New Roman"/>
              <a:cs typeface="Times New Roman"/>
            </a:endParaRPr>
          </a:p>
        </p:txBody>
      </p:sp>
    </p:spTree>
    <p:extLst>
      <p:ext uri="{BB962C8B-B14F-4D97-AF65-F5344CB8AC3E}">
        <p14:creationId xmlns:p14="http://schemas.microsoft.com/office/powerpoint/2010/main" val="1525762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1021</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Surveying –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Usman Ismail</dc:creator>
  <cp:lastModifiedBy>Usman Ismail</cp:lastModifiedBy>
  <cp:revision>6</cp:revision>
  <dcterms:created xsi:type="dcterms:W3CDTF">2020-04-11T06:36:42Z</dcterms:created>
  <dcterms:modified xsi:type="dcterms:W3CDTF">2020-05-01T15:24:22Z</dcterms:modified>
</cp:coreProperties>
</file>